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Manrope Medium"/>
      <p:regular r:id="rId15"/>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joME59r75O8pqutDKcCvcpz8Gg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anropeMedium-regular.fntdata"/><Relationship Id="rId14" Type="http://schemas.openxmlformats.org/officeDocument/2006/relationships/slide" Target="slides/slide10.xml"/><Relationship Id="rId17" Type="http://customschemas.google.com/relationships/presentationmetadata" Target="metadata"/><Relationship Id="rId16" Type="http://schemas.openxmlformats.org/officeDocument/2006/relationships/font" Target="fonts/ManropeMedium-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2" y="1"/>
            <a:ext cx="3076575" cy="512763"/>
          </a:xfrm>
          <a:prstGeom prst="rect">
            <a:avLst/>
          </a:prstGeom>
          <a:noFill/>
          <a:ln>
            <a:noFill/>
          </a:ln>
        </p:spPr>
        <p:txBody>
          <a:bodyPr anchorCtr="0" anchor="t" bIns="45725" lIns="91475" spcFirstLastPara="1" rIns="91475" wrap="square" tIns="45725">
            <a:noAutofit/>
          </a:bodyPr>
          <a:lstStyle>
            <a:lvl1pPr lvl="0" marR="0" rtl="0" algn="l">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1139" y="1"/>
            <a:ext cx="3076575" cy="512763"/>
          </a:xfrm>
          <a:prstGeom prst="rect">
            <a:avLst/>
          </a:prstGeom>
          <a:noFill/>
          <a:ln>
            <a:noFill/>
          </a:ln>
        </p:spPr>
        <p:txBody>
          <a:bodyPr anchorCtr="0" anchor="t" bIns="45725" lIns="91475" spcFirstLastPara="1" rIns="91475" wrap="square" tIns="45725">
            <a:noAutofit/>
          </a:bodyPr>
          <a:lstStyle>
            <a:lvl1pPr lvl="0" marR="0" rtl="0" algn="r">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709614" y="4862514"/>
            <a:ext cx="5680075" cy="4605337"/>
          </a:xfrm>
          <a:prstGeom prst="rect">
            <a:avLst/>
          </a:prstGeom>
          <a:noFill/>
          <a:ln>
            <a:noFill/>
          </a:ln>
        </p:spPr>
        <p:txBody>
          <a:bodyPr anchorCtr="0" anchor="t" bIns="45725" lIns="91475" spcFirstLastPara="1" rIns="91475" wrap="square" tIns="45725">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2" y="9720264"/>
            <a:ext cx="3076575" cy="512762"/>
          </a:xfrm>
          <a:prstGeom prst="rect">
            <a:avLst/>
          </a:prstGeom>
          <a:noFill/>
          <a:ln>
            <a:noFill/>
          </a:ln>
        </p:spPr>
        <p:txBody>
          <a:bodyPr anchorCtr="0" anchor="b" bIns="45725" lIns="91475" spcFirstLastPara="1" rIns="91475" wrap="square" tIns="45725">
            <a:noAutofit/>
          </a:bodyPr>
          <a:lstStyle>
            <a:lvl1pPr lvl="0" marR="0" rtl="0" algn="l">
              <a:spcBef>
                <a:spcPts val="0"/>
              </a:spcBef>
              <a:spcAft>
                <a:spcPts val="0"/>
              </a:spcAft>
              <a:buSzPts val="1400"/>
              <a:buNone/>
              <a:defRPr b="0" i="0" sz="11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1139" y="9720264"/>
            <a:ext cx="3076575" cy="512762"/>
          </a:xfrm>
          <a:prstGeom prst="rect">
            <a:avLst/>
          </a:prstGeom>
          <a:noFill/>
          <a:ln>
            <a:noFill/>
          </a:ln>
        </p:spPr>
        <p:txBody>
          <a:bodyPr anchorCtr="0" anchor="b" bIns="45725" lIns="91475" spcFirstLastPara="1" rIns="91475" wrap="square" tIns="45725">
            <a:noAutofit/>
          </a:bodyPr>
          <a:lstStyle/>
          <a:p>
            <a:pPr indent="0" lvl="0" marL="0" marR="0" rtl="0" algn="r">
              <a:spcBef>
                <a:spcPts val="0"/>
              </a:spcBef>
              <a:spcAft>
                <a:spcPts val="0"/>
              </a:spcAft>
              <a:buNone/>
            </a:pPr>
            <a:fld id="{00000000-1234-1234-1234-123412341234}" type="slidenum">
              <a:rPr b="0" i="0" lang="en-US"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p1: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3" name="Google Shape;13;p1: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0: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51" name="Google Shape;151;p10: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p2: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24" name="Google Shape;24;p2: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3:notes"/>
          <p:cNvSpPr txBox="1"/>
          <p:nvPr>
            <p:ph idx="1" type="body"/>
          </p:nvPr>
        </p:nvSpPr>
        <p:spPr>
          <a:xfrm>
            <a:off x="709614" y="4862514"/>
            <a:ext cx="5680075" cy="4605337"/>
          </a:xfrm>
          <a:prstGeom prst="rect">
            <a:avLst/>
          </a:prstGeom>
          <a:noFill/>
          <a:ln>
            <a:noFill/>
          </a:ln>
        </p:spPr>
        <p:txBody>
          <a:bodyPr anchorCtr="0" anchor="t" bIns="45725" lIns="91475" spcFirstLastPara="1" rIns="91475" wrap="square" tIns="45725">
            <a:noAutofit/>
          </a:bodyPr>
          <a:lstStyle/>
          <a:p>
            <a:pPr indent="0" lvl="0" marL="0" rtl="0" algn="l">
              <a:spcBef>
                <a:spcPts val="0"/>
              </a:spcBef>
              <a:spcAft>
                <a:spcPts val="0"/>
              </a:spcAft>
              <a:buNone/>
            </a:pPr>
            <a:r>
              <a:t/>
            </a:r>
            <a:endParaRPr/>
          </a:p>
        </p:txBody>
      </p:sp>
      <p:sp>
        <p:nvSpPr>
          <p:cNvPr id="36" name="Google Shape;36;p3: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4: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50" name="Google Shape;50;p4: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5: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71" name="Google Shape;71;p5: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6: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89" name="Google Shape;89;p6: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7: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05" name="Google Shape;105;p7: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8: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23" name="Google Shape;123;p8: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9:notes"/>
          <p:cNvSpPr txBox="1"/>
          <p:nvPr>
            <p:ph idx="1" type="body"/>
          </p:nvPr>
        </p:nvSpPr>
        <p:spPr>
          <a:xfrm>
            <a:off x="709614" y="4862514"/>
            <a:ext cx="5680075" cy="4605337"/>
          </a:xfrm>
          <a:prstGeom prst="rect">
            <a:avLst/>
          </a:prstGeom>
        </p:spPr>
        <p:txBody>
          <a:bodyPr anchorCtr="0" anchor="t" bIns="45725" lIns="91475" spcFirstLastPara="1" rIns="91475" wrap="square" tIns="45725">
            <a:noAutofit/>
          </a:bodyPr>
          <a:lstStyle/>
          <a:p>
            <a:pPr indent="0" lvl="0" marL="0" rtl="0" algn="l">
              <a:spcBef>
                <a:spcPts val="360"/>
              </a:spcBef>
              <a:spcAft>
                <a:spcPts val="0"/>
              </a:spcAft>
              <a:buNone/>
            </a:pPr>
            <a:r>
              <a:t/>
            </a:r>
            <a:endParaRPr/>
          </a:p>
        </p:txBody>
      </p:sp>
      <p:sp>
        <p:nvSpPr>
          <p:cNvPr id="140" name="Google Shape;140;p9:notes"/>
          <p:cNvSpPr/>
          <p:nvPr>
            <p:ph idx="2" type="sldImg"/>
          </p:nvPr>
        </p:nvSpPr>
        <p:spPr>
          <a:xfrm>
            <a:off x="990600" y="766763"/>
            <a:ext cx="5118100" cy="3838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9.png"/><Relationship Id="rId6"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 name="Shape 14"/>
        <p:cNvGrpSpPr/>
        <p:nvPr/>
      </p:nvGrpSpPr>
      <p:grpSpPr>
        <a:xfrm>
          <a:off x="0" y="0"/>
          <a:ext cx="0" cy="0"/>
          <a:chOff x="0" y="0"/>
          <a:chExt cx="0" cy="0"/>
        </a:xfrm>
      </p:grpSpPr>
      <p:sp>
        <p:nvSpPr>
          <p:cNvPr descr="Shape" id="15" name="Google Shape;15;p1"/>
          <p:cNvSpPr/>
          <p:nvPr/>
        </p:nvSpPr>
        <p:spPr>
          <a:xfrm>
            <a:off x="0" y="0"/>
            <a:ext cx="9144000" cy="51426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descr="Shape" id="16" name="Google Shape;16;p1"/>
          <p:cNvSpPr/>
          <p:nvPr/>
        </p:nvSpPr>
        <p:spPr>
          <a:xfrm>
            <a:off x="8128799" y="4958400"/>
            <a:ext cx="468000" cy="152400"/>
          </a:xfrm>
          <a:prstGeom prst="rect">
            <a:avLst/>
          </a:prstGeom>
          <a:noFill/>
          <a:ln>
            <a:noFill/>
          </a:ln>
        </p:spPr>
        <p:txBody>
          <a:bodyPr anchorCtr="0" anchor="ctr" bIns="0" lIns="0" spcFirstLastPara="1" rIns="0" wrap="square" tIns="0">
            <a:spAutoFit/>
          </a:bodyPr>
          <a:lstStyle/>
          <a:p>
            <a:pPr indent="0" lvl="0" marL="0" marR="0" rtl="0" algn="r">
              <a:spcBef>
                <a:spcPts val="0"/>
              </a:spcBef>
              <a:spcAft>
                <a:spcPts val="0"/>
              </a:spcAft>
              <a:buNone/>
            </a:pPr>
            <a:r>
              <a:rPr b="0" i="0" lang="en-US" sz="1075" u="none" cap="none" strike="noStrike">
                <a:solidFill>
                  <a:srgbClr val="DCDCDC"/>
                </a:solidFill>
                <a:latin typeface="Manrope Medium"/>
                <a:ea typeface="Manrope Medium"/>
                <a:cs typeface="Manrope Medium"/>
                <a:sym typeface="Manrope Medium"/>
              </a:rPr>
              <a:t>1</a:t>
            </a:r>
            <a:endParaRPr b="0" i="0" sz="1075" u="none" cap="none" strike="noStrike">
              <a:solidFill>
                <a:schemeClr val="dk1"/>
              </a:solidFill>
              <a:latin typeface="Manrope Medium"/>
              <a:ea typeface="Manrope Medium"/>
              <a:cs typeface="Manrope Medium"/>
              <a:sym typeface="Manrope Medium"/>
            </a:endParaRPr>
          </a:p>
        </p:txBody>
      </p:sp>
      <p:grpSp>
        <p:nvGrpSpPr>
          <p:cNvPr descr="Group" id="17" name="Google Shape;17;p1"/>
          <p:cNvGrpSpPr/>
          <p:nvPr/>
        </p:nvGrpSpPr>
        <p:grpSpPr>
          <a:xfrm>
            <a:off x="547200" y="144000"/>
            <a:ext cx="8049600" cy="4638600"/>
            <a:chOff x="547200" y="144000"/>
            <a:chExt cx="8049600" cy="4638600"/>
          </a:xfrm>
        </p:grpSpPr>
        <p:grpSp>
          <p:nvGrpSpPr>
            <p:cNvPr descr="Group" id="18" name="Google Shape;18;p1"/>
            <p:cNvGrpSpPr/>
            <p:nvPr/>
          </p:nvGrpSpPr>
          <p:grpSpPr>
            <a:xfrm>
              <a:off x="547200" y="144000"/>
              <a:ext cx="8049600" cy="4638600"/>
              <a:chOff x="547200" y="144000"/>
              <a:chExt cx="8049600" cy="4638600"/>
            </a:xfrm>
          </p:grpSpPr>
          <p:pic>
            <p:nvPicPr>
              <p:cNvPr descr="Picture" id="19" name="Google Shape;19;p1"/>
              <p:cNvPicPr preferRelativeResize="0"/>
              <p:nvPr/>
            </p:nvPicPr>
            <p:blipFill rotWithShape="1">
              <a:blip r:embed="rId3">
                <a:alphaModFix/>
              </a:blip>
              <a:srcRect b="0" l="1237" r="1237" t="0"/>
              <a:stretch/>
            </p:blipFill>
            <p:spPr>
              <a:xfrm>
                <a:off x="547200" y="144000"/>
                <a:ext cx="8049600" cy="4638600"/>
              </a:xfrm>
              <a:prstGeom prst="roundRect">
                <a:avLst>
                  <a:gd fmla="val 4592" name="adj"/>
                </a:avLst>
              </a:prstGeom>
              <a:noFill/>
              <a:ln>
                <a:noFill/>
              </a:ln>
            </p:spPr>
          </p:pic>
          <p:sp>
            <p:nvSpPr>
              <p:cNvPr descr="Shape" id="20" name="Google Shape;20;p1"/>
              <p:cNvSpPr/>
              <p:nvPr/>
            </p:nvSpPr>
            <p:spPr>
              <a:xfrm>
                <a:off x="547200" y="144000"/>
                <a:ext cx="8049600" cy="4638600"/>
              </a:xfrm>
              <a:prstGeom prst="roundRect">
                <a:avLst>
                  <a:gd fmla="val 4592" name="adj"/>
                </a:avLst>
              </a:prstGeom>
              <a:solidFill>
                <a:srgbClr val="000000">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descr="Shape" id="21" name="Google Shape;21;p1"/>
            <p:cNvSpPr/>
            <p:nvPr/>
          </p:nvSpPr>
          <p:spPr>
            <a:xfrm>
              <a:off x="691200" y="533509"/>
              <a:ext cx="7761600" cy="3859583"/>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0" i="0" lang="en-US" sz="3583" u="none" cap="none" strike="noStrike">
                  <a:solidFill>
                    <a:srgbClr val="FFFFFF"/>
                  </a:solidFill>
                  <a:latin typeface="Manrope Medium"/>
                  <a:ea typeface="Manrope Medium"/>
                  <a:cs typeface="Manrope Medium"/>
                  <a:sym typeface="Manrope Medium"/>
                </a:rPr>
                <a:t>Presentation on Introduction to graph data </a:t>
              </a:r>
              <a:r>
                <a:rPr lang="en-US" sz="3583">
                  <a:solidFill>
                    <a:srgbClr val="FFFFFF"/>
                  </a:solidFill>
                  <a:latin typeface="Manrope Medium"/>
                  <a:ea typeface="Manrope Medium"/>
                  <a:cs typeface="Manrope Medium"/>
                  <a:sym typeface="Manrope Medium"/>
                </a:rPr>
                <a:t>structure</a:t>
              </a:r>
              <a:r>
                <a:rPr b="0" i="0" lang="en-US" sz="3583" u="none" cap="none" strike="noStrike">
                  <a:solidFill>
                    <a:srgbClr val="FFFFFF"/>
                  </a:solidFill>
                  <a:latin typeface="Manrope Medium"/>
                  <a:ea typeface="Manrope Medium"/>
                  <a:cs typeface="Manrope Medium"/>
                  <a:sym typeface="Manrope Medium"/>
                </a:rPr>
                <a:t> </a:t>
              </a:r>
              <a:endParaRPr b="0" i="0" sz="3583" u="none" cap="none" strike="noStrike">
                <a:solidFill>
                  <a:schemeClr val="dk1"/>
                </a:solidFill>
                <a:latin typeface="Manrope Medium"/>
                <a:ea typeface="Manrope Medium"/>
                <a:cs typeface="Manrope Medium"/>
                <a:sym typeface="Manrope Medium"/>
              </a:endParaRPr>
            </a:p>
            <a:p>
              <a:pPr indent="0" lvl="0" marL="0" marR="0" rtl="0" algn="l">
                <a:spcBef>
                  <a:spcPts val="0"/>
                </a:spcBef>
                <a:spcAft>
                  <a:spcPts val="0"/>
                </a:spcAft>
                <a:buNone/>
              </a:pPr>
              <a:r>
                <a:t/>
              </a:r>
              <a:endParaRPr b="0" i="0" sz="3583" u="none" cap="none" strike="noStrike">
                <a:solidFill>
                  <a:schemeClr val="dk1"/>
                </a:solidFill>
                <a:latin typeface="Manrope Medium"/>
                <a:ea typeface="Manrope Medium"/>
                <a:cs typeface="Manrope Medium"/>
                <a:sym typeface="Manrope Medium"/>
              </a:endParaRPr>
            </a:p>
            <a:p>
              <a:pPr indent="0" lvl="0" marL="0" marR="0" rtl="0" algn="l">
                <a:spcBef>
                  <a:spcPts val="0"/>
                </a:spcBef>
                <a:spcAft>
                  <a:spcPts val="0"/>
                </a:spcAft>
                <a:buNone/>
              </a:pPr>
              <a:r>
                <a:rPr lang="en-US" sz="2783">
                  <a:solidFill>
                    <a:srgbClr val="FFFFFF"/>
                  </a:solidFill>
                  <a:latin typeface="Manrope Medium"/>
                  <a:ea typeface="Manrope Medium"/>
                  <a:cs typeface="Manrope Medium"/>
                  <a:sym typeface="Manrope Medium"/>
                </a:rPr>
                <a:t>Prepared </a:t>
              </a:r>
              <a:r>
                <a:rPr b="0" i="0" lang="en-US" sz="2783" u="none" cap="none" strike="noStrike">
                  <a:solidFill>
                    <a:srgbClr val="FFFFFF"/>
                  </a:solidFill>
                  <a:latin typeface="Manrope Medium"/>
                  <a:ea typeface="Manrope Medium"/>
                  <a:cs typeface="Manrope Medium"/>
                  <a:sym typeface="Manrope Medium"/>
                </a:rPr>
                <a:t>By. Ms</a:t>
              </a:r>
              <a:r>
                <a:rPr lang="en-US" sz="2783">
                  <a:solidFill>
                    <a:srgbClr val="FFFFFF"/>
                  </a:solidFill>
                  <a:latin typeface="Manrope Medium"/>
                  <a:ea typeface="Manrope Medium"/>
                  <a:cs typeface="Manrope Medium"/>
                  <a:sym typeface="Manrope Medium"/>
                </a:rPr>
                <a:t>. Bhagyashali Kokode</a:t>
              </a:r>
              <a:endParaRPr b="0" i="0" sz="2783" u="none" cap="none" strike="noStrike">
                <a:solidFill>
                  <a:schemeClr val="dk1"/>
                </a:solidFill>
                <a:latin typeface="Manrope Medium"/>
                <a:ea typeface="Manrope Medium"/>
                <a:cs typeface="Manrope Medium"/>
                <a:sym typeface="Manrope Medium"/>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grpSp>
        <p:nvGrpSpPr>
          <p:cNvPr descr="Group" id="153" name="Google Shape;153;p10"/>
          <p:cNvGrpSpPr/>
          <p:nvPr/>
        </p:nvGrpSpPr>
        <p:grpSpPr>
          <a:xfrm>
            <a:off x="0" y="0"/>
            <a:ext cx="9144000" cy="5142600"/>
            <a:chOff x="0" y="0"/>
            <a:chExt cx="9144000" cy="5142600"/>
          </a:xfrm>
        </p:grpSpPr>
        <p:pic>
          <p:nvPicPr>
            <p:cNvPr descr="Picture" id="154" name="Google Shape;154;p10"/>
            <p:cNvPicPr preferRelativeResize="0"/>
            <p:nvPr/>
          </p:nvPicPr>
          <p:blipFill rotWithShape="1">
            <a:blip r:embed="rId3">
              <a:alphaModFix/>
            </a:blip>
            <a:srcRect b="0" l="36" r="35" t="0"/>
            <a:stretch/>
          </p:blipFill>
          <p:spPr>
            <a:xfrm>
              <a:off x="0" y="0"/>
              <a:ext cx="9144000" cy="5142600"/>
            </a:xfrm>
            <a:prstGeom prst="rect">
              <a:avLst/>
            </a:prstGeom>
            <a:noFill/>
            <a:ln>
              <a:noFill/>
            </a:ln>
          </p:spPr>
        </p:pic>
        <p:sp>
          <p:nvSpPr>
            <p:cNvPr descr="Shape" id="155" name="Google Shape;155;p10"/>
            <p:cNvSpPr/>
            <p:nvPr/>
          </p:nvSpPr>
          <p:spPr>
            <a:xfrm>
              <a:off x="0" y="0"/>
              <a:ext cx="9144000" cy="5142600"/>
            </a:xfrm>
            <a:prstGeom prst="rect">
              <a:avLst/>
            </a:prstGeom>
            <a:solidFill>
              <a:srgbClr val="000000">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descr="Shape" id="156" name="Google Shape;156;p10"/>
          <p:cNvSpPr/>
          <p:nvPr/>
        </p:nvSpPr>
        <p:spPr>
          <a:xfrm>
            <a:off x="8128799" y="4958400"/>
            <a:ext cx="468000" cy="152400"/>
          </a:xfrm>
          <a:prstGeom prst="rect">
            <a:avLst/>
          </a:prstGeom>
          <a:noFill/>
          <a:ln>
            <a:noFill/>
          </a:ln>
        </p:spPr>
        <p:txBody>
          <a:bodyPr anchorCtr="0" anchor="ctr" bIns="0" lIns="0" spcFirstLastPara="1" rIns="0" wrap="square" tIns="0">
            <a:spAutoFit/>
          </a:bodyPr>
          <a:lstStyle/>
          <a:p>
            <a:pPr indent="0" lvl="0" marL="0" marR="0" rtl="0" algn="r">
              <a:spcBef>
                <a:spcPts val="0"/>
              </a:spcBef>
              <a:spcAft>
                <a:spcPts val="0"/>
              </a:spcAft>
              <a:buNone/>
            </a:pPr>
            <a:r>
              <a:rPr lang="en-US" sz="1075">
                <a:solidFill>
                  <a:srgbClr val="DCDCDC"/>
                </a:solidFill>
                <a:latin typeface="Manrope Medium"/>
                <a:ea typeface="Manrope Medium"/>
                <a:cs typeface="Manrope Medium"/>
                <a:sym typeface="Manrope Medium"/>
              </a:rPr>
              <a:t>10</a:t>
            </a:r>
            <a:endParaRPr sz="1075">
              <a:solidFill>
                <a:schemeClr val="dk1"/>
              </a:solidFill>
              <a:latin typeface="Manrope Medium"/>
              <a:ea typeface="Manrope Medium"/>
              <a:cs typeface="Manrope Medium"/>
              <a:sym typeface="Manrope Medium"/>
            </a:endParaRPr>
          </a:p>
        </p:txBody>
      </p:sp>
      <p:sp>
        <p:nvSpPr>
          <p:cNvPr descr="Shape" id="157" name="Google Shape;157;p10"/>
          <p:cNvSpPr/>
          <p:nvPr/>
        </p:nvSpPr>
        <p:spPr>
          <a:xfrm>
            <a:off x="547200" y="430708"/>
            <a:ext cx="8049600" cy="317500"/>
          </a:xfrm>
          <a:prstGeom prst="rect">
            <a:avLst/>
          </a:prstGeom>
          <a:noFill/>
          <a:ln>
            <a:noFill/>
          </a:ln>
        </p:spPr>
        <p:txBody>
          <a:bodyPr anchorCtr="0" anchor="t" bIns="0" lIns="0" spcFirstLastPara="1" rIns="0" wrap="square" tIns="0">
            <a:spAutoFit/>
          </a:bodyPr>
          <a:lstStyle/>
          <a:p>
            <a:pPr indent="-365125" lvl="0" marL="457200" marR="0" rtl="0" algn="l">
              <a:spcBef>
                <a:spcPts val="0"/>
              </a:spcBef>
              <a:spcAft>
                <a:spcPts val="0"/>
              </a:spcAft>
              <a:buClr>
                <a:srgbClr val="FFFFFF"/>
              </a:buClr>
              <a:buSzPts val="2150"/>
              <a:buFont typeface="Manrope Medium"/>
              <a:buChar char="➔"/>
            </a:pPr>
            <a:r>
              <a:rPr b="1" lang="en-US" sz="2150">
                <a:solidFill>
                  <a:srgbClr val="FFFFFF"/>
                </a:solidFill>
                <a:latin typeface="Manrope Medium"/>
                <a:ea typeface="Manrope Medium"/>
                <a:cs typeface="Manrope Medium"/>
                <a:sym typeface="Manrope Medium"/>
              </a:rPr>
              <a:t>Conclusion and Future Trends in Graph Data Structure</a:t>
            </a:r>
            <a:endParaRPr sz="2150">
              <a:solidFill>
                <a:schemeClr val="dk1"/>
              </a:solidFill>
              <a:latin typeface="Manrope Medium"/>
              <a:ea typeface="Manrope Medium"/>
              <a:cs typeface="Manrope Medium"/>
              <a:sym typeface="Manrope Medium"/>
            </a:endParaRPr>
          </a:p>
        </p:txBody>
      </p:sp>
      <p:grpSp>
        <p:nvGrpSpPr>
          <p:cNvPr descr="Group" id="158" name="Google Shape;158;p10"/>
          <p:cNvGrpSpPr/>
          <p:nvPr/>
        </p:nvGrpSpPr>
        <p:grpSpPr>
          <a:xfrm>
            <a:off x="547200" y="1310060"/>
            <a:ext cx="8049600" cy="1323273"/>
            <a:chOff x="547200" y="1310060"/>
            <a:chExt cx="8049600" cy="1323273"/>
          </a:xfrm>
        </p:grpSpPr>
        <p:sp>
          <p:nvSpPr>
            <p:cNvPr descr="Shape" id="159" name="Google Shape;159;p10"/>
            <p:cNvSpPr/>
            <p:nvPr/>
          </p:nvSpPr>
          <p:spPr>
            <a:xfrm>
              <a:off x="547200" y="1310060"/>
              <a:ext cx="8049600" cy="317500"/>
            </a:xfrm>
            <a:prstGeom prst="rect">
              <a:avLst/>
            </a:prstGeom>
            <a:noFill/>
            <a:ln>
              <a:noFill/>
            </a:ln>
          </p:spPr>
          <p:txBody>
            <a:bodyPr anchorCtr="0" anchor="b" bIns="0" lIns="0" spcFirstLastPara="1" rIns="0" wrap="square" tIns="0">
              <a:spAutoFit/>
            </a:bodyPr>
            <a:lstStyle/>
            <a:p>
              <a:pPr indent="0" lvl="0" marL="0" marR="0" rtl="0" algn="l">
                <a:spcBef>
                  <a:spcPts val="0"/>
                </a:spcBef>
                <a:spcAft>
                  <a:spcPts val="0"/>
                </a:spcAft>
                <a:buNone/>
              </a:pPr>
              <a:r>
                <a:rPr lang="en-US" sz="2150">
                  <a:solidFill>
                    <a:srgbClr val="FFFFFF"/>
                  </a:solidFill>
                  <a:latin typeface="Manrope Medium"/>
                  <a:ea typeface="Manrope Medium"/>
                  <a:cs typeface="Manrope Medium"/>
                  <a:sym typeface="Manrope Medium"/>
                </a:rPr>
                <a:t>Versatility and power of graph data structure</a:t>
              </a:r>
              <a:endParaRPr sz="2150">
                <a:solidFill>
                  <a:schemeClr val="dk1"/>
                </a:solidFill>
                <a:latin typeface="Manrope Medium"/>
                <a:ea typeface="Manrope Medium"/>
                <a:cs typeface="Manrope Medium"/>
                <a:sym typeface="Manrope Medium"/>
              </a:endParaRPr>
            </a:p>
          </p:txBody>
        </p:sp>
        <p:sp>
          <p:nvSpPr>
            <p:cNvPr descr="Shape" id="160" name="Google Shape;160;p10"/>
            <p:cNvSpPr/>
            <p:nvPr/>
          </p:nvSpPr>
          <p:spPr>
            <a:xfrm>
              <a:off x="547200" y="1771559"/>
              <a:ext cx="8049600" cy="86177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FFFFFF"/>
                  </a:solidFill>
                  <a:latin typeface="Manrope Medium"/>
                  <a:ea typeface="Manrope Medium"/>
                  <a:cs typeface="Manrope Medium"/>
                  <a:sym typeface="Manrope Medium"/>
                </a:rPr>
                <a:t>In conclusion, the graph data structure has proven to be a versatile and powerful tool for representing relationships between data points. Its ability to efficiently model complex networks and analyze large datasets has made it a valuable asset in various fields such as social networks, recommendation systems, and bioinformatics</a:t>
              </a:r>
              <a:r>
                <a:rPr lang="en-US" sz="1075">
                  <a:solidFill>
                    <a:srgbClr val="FFFFFF"/>
                  </a:solidFill>
                  <a:latin typeface="Manrope Medium"/>
                  <a:ea typeface="Manrope Medium"/>
                  <a:cs typeface="Manrope Medium"/>
                  <a:sym typeface="Manrope Medium"/>
                </a:rPr>
                <a:t>. </a:t>
              </a:r>
              <a:endParaRPr sz="1075">
                <a:solidFill>
                  <a:schemeClr val="dk1"/>
                </a:solidFill>
                <a:latin typeface="Manrope Medium"/>
                <a:ea typeface="Manrope Medium"/>
                <a:cs typeface="Manrope Medium"/>
                <a:sym typeface="Manrope Medium"/>
              </a:endParaRPr>
            </a:p>
          </p:txBody>
        </p:sp>
      </p:grpSp>
      <p:grpSp>
        <p:nvGrpSpPr>
          <p:cNvPr descr="Group" id="161" name="Google Shape;161;p10"/>
          <p:cNvGrpSpPr/>
          <p:nvPr/>
        </p:nvGrpSpPr>
        <p:grpSpPr>
          <a:xfrm>
            <a:off x="547200" y="2752136"/>
            <a:ext cx="8049599" cy="1478001"/>
            <a:chOff x="547200" y="2752136"/>
            <a:chExt cx="8049599" cy="1478001"/>
          </a:xfrm>
        </p:grpSpPr>
        <p:sp>
          <p:nvSpPr>
            <p:cNvPr descr="Shape" id="162" name="Google Shape;162;p10"/>
            <p:cNvSpPr/>
            <p:nvPr/>
          </p:nvSpPr>
          <p:spPr>
            <a:xfrm>
              <a:off x="552070" y="2752136"/>
              <a:ext cx="6955201" cy="330860"/>
            </a:xfrm>
            <a:prstGeom prst="rect">
              <a:avLst/>
            </a:prstGeom>
            <a:noFill/>
            <a:ln>
              <a:noFill/>
            </a:ln>
          </p:spPr>
          <p:txBody>
            <a:bodyPr anchorCtr="0" anchor="b" bIns="0" lIns="0" spcFirstLastPara="1" rIns="0" wrap="square" tIns="0">
              <a:spAutoFit/>
            </a:bodyPr>
            <a:lstStyle/>
            <a:p>
              <a:pPr indent="0" lvl="0" marL="0" marR="0" rtl="0" algn="l">
                <a:spcBef>
                  <a:spcPts val="0"/>
                </a:spcBef>
                <a:spcAft>
                  <a:spcPts val="0"/>
                </a:spcAft>
                <a:buNone/>
              </a:pPr>
              <a:r>
                <a:rPr lang="en-US" sz="2150">
                  <a:solidFill>
                    <a:srgbClr val="FFFFFF"/>
                  </a:solidFill>
                  <a:latin typeface="Manrope Medium"/>
                  <a:ea typeface="Manrope Medium"/>
                  <a:cs typeface="Manrope Medium"/>
                  <a:sym typeface="Manrope Medium"/>
                </a:rPr>
                <a:t>Future trends in graph data structure</a:t>
              </a:r>
              <a:endParaRPr sz="2150">
                <a:solidFill>
                  <a:schemeClr val="dk1"/>
                </a:solidFill>
                <a:latin typeface="Manrope Medium"/>
                <a:ea typeface="Manrope Medium"/>
                <a:cs typeface="Manrope Medium"/>
                <a:sym typeface="Manrope Medium"/>
              </a:endParaRPr>
            </a:p>
          </p:txBody>
        </p:sp>
        <p:sp>
          <p:nvSpPr>
            <p:cNvPr descr="Shape" id="163" name="Google Shape;163;p10"/>
            <p:cNvSpPr/>
            <p:nvPr/>
          </p:nvSpPr>
          <p:spPr>
            <a:xfrm>
              <a:off x="547200" y="3368363"/>
              <a:ext cx="8049599" cy="861774"/>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lang="en-US" sz="1400">
                  <a:solidFill>
                    <a:srgbClr val="FFFFFF"/>
                  </a:solidFill>
                  <a:latin typeface="Manrope Medium"/>
                  <a:ea typeface="Manrope Medium"/>
                  <a:cs typeface="Manrope Medium"/>
                  <a:sym typeface="Manrope Medium"/>
                </a:rPr>
                <a:t>Looking towards the future, we can expect to see continued advancements in graph data structure technologies, particularly in the areas of scalability, performance, and integration with other data processing systems. With the increasing volume and complexity of data being generated, there will be a growing demand for more efficient and effective graph processing algorithms and tools. </a:t>
              </a:r>
              <a:endParaRPr sz="1400">
                <a:solidFill>
                  <a:schemeClr val="dk1"/>
                </a:solidFill>
                <a:latin typeface="Manrope Medium"/>
                <a:ea typeface="Manrope Medium"/>
                <a:cs typeface="Manrope Medium"/>
                <a:sym typeface="Manrope Medium"/>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 name="Shape 25"/>
        <p:cNvGrpSpPr/>
        <p:nvPr/>
      </p:nvGrpSpPr>
      <p:grpSpPr>
        <a:xfrm>
          <a:off x="0" y="0"/>
          <a:ext cx="0" cy="0"/>
          <a:chOff x="0" y="0"/>
          <a:chExt cx="0" cy="0"/>
        </a:xfrm>
      </p:grpSpPr>
      <p:grpSp>
        <p:nvGrpSpPr>
          <p:cNvPr descr="Group" id="26" name="Google Shape;26;p2"/>
          <p:cNvGrpSpPr/>
          <p:nvPr/>
        </p:nvGrpSpPr>
        <p:grpSpPr>
          <a:xfrm>
            <a:off x="-144000" y="0"/>
            <a:ext cx="9144000" cy="5142600"/>
            <a:chOff x="0" y="0"/>
            <a:chExt cx="9144000" cy="5142600"/>
          </a:xfrm>
        </p:grpSpPr>
        <p:pic>
          <p:nvPicPr>
            <p:cNvPr descr="Picture" id="27" name="Google Shape;27;p2"/>
            <p:cNvPicPr preferRelativeResize="0"/>
            <p:nvPr/>
          </p:nvPicPr>
          <p:blipFill rotWithShape="1">
            <a:blip r:embed="rId3">
              <a:alphaModFix/>
            </a:blip>
            <a:srcRect b="0" l="36" r="35" t="0"/>
            <a:stretch/>
          </p:blipFill>
          <p:spPr>
            <a:xfrm>
              <a:off x="0" y="0"/>
              <a:ext cx="9144000" cy="5142600"/>
            </a:xfrm>
            <a:prstGeom prst="rect">
              <a:avLst/>
            </a:prstGeom>
            <a:noFill/>
            <a:ln>
              <a:noFill/>
            </a:ln>
          </p:spPr>
        </p:pic>
        <p:sp>
          <p:nvSpPr>
            <p:cNvPr descr="Shape" id="28" name="Google Shape;28;p2"/>
            <p:cNvSpPr/>
            <p:nvPr/>
          </p:nvSpPr>
          <p:spPr>
            <a:xfrm>
              <a:off x="0" y="0"/>
              <a:ext cx="9144000" cy="5142600"/>
            </a:xfrm>
            <a:prstGeom prst="rect">
              <a:avLst/>
            </a:prstGeom>
            <a:solidFill>
              <a:srgbClr val="000000">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descr="Group" id="29" name="Google Shape;29;p2"/>
          <p:cNvGrpSpPr/>
          <p:nvPr/>
        </p:nvGrpSpPr>
        <p:grpSpPr>
          <a:xfrm>
            <a:off x="273600" y="143999"/>
            <a:ext cx="4154399" cy="4476420"/>
            <a:chOff x="273600" y="-557390"/>
            <a:chExt cx="4154399" cy="3045196"/>
          </a:xfrm>
        </p:grpSpPr>
        <p:sp>
          <p:nvSpPr>
            <p:cNvPr descr="Shape" id="30" name="Google Shape;30;p2"/>
            <p:cNvSpPr/>
            <p:nvPr/>
          </p:nvSpPr>
          <p:spPr>
            <a:xfrm>
              <a:off x="968932" y="-557390"/>
              <a:ext cx="3459067" cy="1648888"/>
            </a:xfrm>
            <a:prstGeom prst="rect">
              <a:avLst/>
            </a:prstGeom>
            <a:noFill/>
            <a:ln>
              <a:noFill/>
            </a:ln>
          </p:spPr>
          <p:txBody>
            <a:bodyPr anchorCtr="0" anchor="b" bIns="0" lIns="0" spcFirstLastPara="1" rIns="0" wrap="square" tIns="0">
              <a:spAutoFit/>
            </a:bodyPr>
            <a:lstStyle/>
            <a:p>
              <a:pPr indent="0" lvl="0" marL="0" marR="0" rtl="0" algn="l">
                <a:spcBef>
                  <a:spcPts val="0"/>
                </a:spcBef>
                <a:spcAft>
                  <a:spcPts val="0"/>
                </a:spcAft>
                <a:buNone/>
              </a:pPr>
              <a:r>
                <a:rPr b="1" i="0" lang="en-US" sz="3852" u="none" cap="none" strike="noStrike">
                  <a:solidFill>
                    <a:srgbClr val="FFFFFF"/>
                  </a:solidFill>
                  <a:latin typeface="Manrope Medium"/>
                  <a:ea typeface="Manrope Medium"/>
                  <a:cs typeface="Manrope Medium"/>
                  <a:sym typeface="Manrope Medium"/>
                </a:rPr>
                <a:t>Introduction to graph data </a:t>
              </a:r>
              <a:r>
                <a:rPr b="1" lang="en-US" sz="3852">
                  <a:solidFill>
                    <a:srgbClr val="FFFFFF"/>
                  </a:solidFill>
                  <a:latin typeface="Manrope Medium"/>
                  <a:ea typeface="Manrope Medium"/>
                  <a:cs typeface="Manrope Medium"/>
                  <a:sym typeface="Manrope Medium"/>
                </a:rPr>
                <a:t>structure</a:t>
              </a:r>
              <a:r>
                <a:rPr b="1" i="0" lang="en-US" sz="3852" u="none" cap="none" strike="noStrike">
                  <a:solidFill>
                    <a:srgbClr val="FFFFFF"/>
                  </a:solidFill>
                  <a:latin typeface="Manrope Medium"/>
                  <a:ea typeface="Manrope Medium"/>
                  <a:cs typeface="Manrope Medium"/>
                  <a:sym typeface="Manrope Medium"/>
                </a:rPr>
                <a:t> </a:t>
              </a:r>
              <a:endParaRPr b="0" i="0" sz="3852" u="none" cap="none" strike="noStrike">
                <a:solidFill>
                  <a:schemeClr val="dk1"/>
                </a:solidFill>
                <a:latin typeface="Manrope Medium"/>
                <a:ea typeface="Manrope Medium"/>
                <a:cs typeface="Manrope Medium"/>
                <a:sym typeface="Manrope Medium"/>
              </a:endParaRPr>
            </a:p>
          </p:txBody>
        </p:sp>
        <p:sp>
          <p:nvSpPr>
            <p:cNvPr descr="Shape" id="31" name="Google Shape;31;p2"/>
            <p:cNvSpPr/>
            <p:nvPr/>
          </p:nvSpPr>
          <p:spPr>
            <a:xfrm flipH="1">
              <a:off x="273600" y="1168758"/>
              <a:ext cx="3952800" cy="131904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400" u="none" cap="none" strike="noStrike">
                  <a:solidFill>
                    <a:srgbClr val="FFFFFF"/>
                  </a:solidFill>
                  <a:latin typeface="Manrope Medium"/>
                  <a:ea typeface="Manrope Medium"/>
                  <a:cs typeface="Manrope Medium"/>
                  <a:sym typeface="Manrope Medium"/>
                </a:rPr>
                <a:t>A graph data structure is a collection of nodes connected by edges, where each node represents a data point and each edge represents a relationship between two nodes. Graphs can be directed or undirected, weighted or unweighted, and can be used to model a wide range of real-world scenarios such as social networks, road networks, and computer networks. Graph algorithms are used to analyze and manipulate graph data structures efficiently.</a:t>
              </a:r>
              <a:endParaRPr b="0" i="0" sz="1400" u="none" cap="none" strike="noStrike">
                <a:solidFill>
                  <a:schemeClr val="dk1"/>
                </a:solidFill>
                <a:latin typeface="Manrope Medium"/>
                <a:ea typeface="Manrope Medium"/>
                <a:cs typeface="Manrope Medium"/>
                <a:sym typeface="Manrope Medium"/>
              </a:endParaRPr>
            </a:p>
          </p:txBody>
        </p:sp>
      </p:grpSp>
      <p:pic>
        <p:nvPicPr>
          <p:cNvPr descr="Picture" id="32" name="Google Shape;32;p2"/>
          <p:cNvPicPr preferRelativeResize="0"/>
          <p:nvPr/>
        </p:nvPicPr>
        <p:blipFill rotWithShape="1">
          <a:blip r:embed="rId4">
            <a:alphaModFix/>
          </a:blip>
          <a:srcRect b="0" l="22845" r="22844" t="0"/>
          <a:stretch/>
        </p:blipFill>
        <p:spPr>
          <a:xfrm>
            <a:off x="4644000" y="144000"/>
            <a:ext cx="3952800" cy="4854600"/>
          </a:xfrm>
          <a:prstGeom prst="roundRect">
            <a:avLst>
              <a:gd fmla="val 4592" name="adj"/>
            </a:avLst>
          </a:prstGeom>
          <a:noFill/>
          <a:ln>
            <a:noFill/>
          </a:ln>
        </p:spPr>
      </p:pic>
      <p:sp>
        <p:nvSpPr>
          <p:cNvPr id="33" name="Google Shape;33;p2"/>
          <p:cNvSpPr txBox="1"/>
          <p:nvPr/>
        </p:nvSpPr>
        <p:spPr>
          <a:xfrm>
            <a:off x="3585817" y="1660111"/>
            <a:ext cx="1828800" cy="182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grpSp>
        <p:nvGrpSpPr>
          <p:cNvPr descr="Group" id="38" name="Google Shape;38;p3"/>
          <p:cNvGrpSpPr/>
          <p:nvPr/>
        </p:nvGrpSpPr>
        <p:grpSpPr>
          <a:xfrm>
            <a:off x="-35169" y="-246907"/>
            <a:ext cx="9144000" cy="5142600"/>
            <a:chOff x="0" y="0"/>
            <a:chExt cx="9144000" cy="5142600"/>
          </a:xfrm>
        </p:grpSpPr>
        <p:pic>
          <p:nvPicPr>
            <p:cNvPr descr="Picture" id="39" name="Google Shape;39;p3"/>
            <p:cNvPicPr preferRelativeResize="0"/>
            <p:nvPr/>
          </p:nvPicPr>
          <p:blipFill rotWithShape="1">
            <a:blip r:embed="rId3">
              <a:alphaModFix/>
            </a:blip>
            <a:srcRect b="0" l="36" r="35" t="0"/>
            <a:stretch/>
          </p:blipFill>
          <p:spPr>
            <a:xfrm>
              <a:off x="0" y="0"/>
              <a:ext cx="9144000" cy="5142600"/>
            </a:xfrm>
            <a:prstGeom prst="rect">
              <a:avLst/>
            </a:prstGeom>
            <a:noFill/>
            <a:ln>
              <a:noFill/>
            </a:ln>
          </p:spPr>
        </p:pic>
        <p:sp>
          <p:nvSpPr>
            <p:cNvPr descr="Shape" id="40" name="Google Shape;40;p3"/>
            <p:cNvSpPr/>
            <p:nvPr/>
          </p:nvSpPr>
          <p:spPr>
            <a:xfrm>
              <a:off x="0" y="0"/>
              <a:ext cx="9144000" cy="5142600"/>
            </a:xfrm>
            <a:prstGeom prst="rect">
              <a:avLst/>
            </a:prstGeom>
            <a:solidFill>
              <a:srgbClr val="000000">
                <a:alpha val="60000"/>
              </a:srgbClr>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i="0" sz="3200" u="none" cap="none" strike="noStrike">
                <a:solidFill>
                  <a:srgbClr val="FFFFFF"/>
                </a:solidFill>
                <a:latin typeface="Manrope Medium"/>
                <a:ea typeface="Manrope Medium"/>
                <a:cs typeface="Manrope Medium"/>
                <a:sym typeface="Manrope Medium"/>
              </a:endParaRPr>
            </a:p>
            <a:p>
              <a:pPr indent="0" lvl="0" marL="0" marR="0" rtl="0" algn="ctr">
                <a:spcBef>
                  <a:spcPts val="0"/>
                </a:spcBef>
                <a:spcAft>
                  <a:spcPts val="0"/>
                </a:spcAft>
                <a:buNone/>
              </a:pPr>
              <a:r>
                <a:rPr b="1" i="0" lang="en-US" sz="3200" u="none" cap="none" strike="noStrike">
                  <a:solidFill>
                    <a:srgbClr val="FFFFFF"/>
                  </a:solidFill>
                  <a:latin typeface="Manrope Medium"/>
                  <a:ea typeface="Manrope Medium"/>
                  <a:cs typeface="Manrope Medium"/>
                  <a:sym typeface="Manrope Medium"/>
                </a:rPr>
                <a:t>Types of Graphs in Data Structure</a:t>
              </a:r>
              <a:endParaRPr/>
            </a:p>
            <a:p>
              <a:pPr indent="0" lvl="0" marL="0" marR="0" rtl="0" algn="ctr">
                <a:spcBef>
                  <a:spcPts val="0"/>
                </a:spcBef>
                <a:spcAft>
                  <a:spcPts val="0"/>
                </a:spcAft>
                <a:buNone/>
              </a:pPr>
              <a:r>
                <a:t/>
              </a:r>
              <a:endParaRPr b="0" i="0" sz="3200" u="none" cap="none" strike="noStrike">
                <a:solidFill>
                  <a:schemeClr val="lt1"/>
                </a:solidFill>
                <a:latin typeface="Manrope Medium"/>
                <a:ea typeface="Manrope Medium"/>
                <a:cs typeface="Manrope Medium"/>
                <a:sym typeface="Manrope Medium"/>
              </a:endParaRPr>
            </a:p>
            <a:p>
              <a:pPr indent="0" lvl="0" marL="0" marR="0" rtl="0" algn="l">
                <a:spcBef>
                  <a:spcPts val="0"/>
                </a:spcBef>
                <a:spcAft>
                  <a:spcPts val="0"/>
                </a:spcAft>
                <a:buNone/>
              </a:pPr>
              <a:r>
                <a:rPr b="0" i="0" lang="en-US" sz="1800" u="none" cap="none" strike="noStrike">
                  <a:solidFill>
                    <a:srgbClr val="FFFFFF"/>
                  </a:solidFill>
                  <a:latin typeface="Manrope Medium"/>
                  <a:ea typeface="Manrope Medium"/>
                  <a:cs typeface="Manrope Medium"/>
                  <a:sym typeface="Manrope Medium"/>
                </a:rPr>
                <a:t>Types of graphs</a:t>
              </a:r>
              <a:endParaRPr/>
            </a:p>
            <a:p>
              <a:pPr indent="0" lvl="0" marL="0" marR="0" rtl="0" algn="l">
                <a:spcBef>
                  <a:spcPts val="0"/>
                </a:spcBef>
                <a:spcAft>
                  <a:spcPts val="0"/>
                </a:spcAft>
                <a:buNone/>
              </a:pPr>
              <a:r>
                <a:t/>
              </a:r>
              <a:endParaRPr sz="1800">
                <a:solidFill>
                  <a:srgbClr val="FFFFFF"/>
                </a:solidFill>
                <a:latin typeface="Manrope Medium"/>
                <a:ea typeface="Manrope Medium"/>
                <a:cs typeface="Manrope Medium"/>
                <a:sym typeface="Manrope Medium"/>
              </a:endParaRPr>
            </a:p>
            <a:p>
              <a:pPr indent="0" lvl="0" marL="0" marR="0" rtl="0" algn="l">
                <a:spcBef>
                  <a:spcPts val="0"/>
                </a:spcBef>
                <a:spcAft>
                  <a:spcPts val="0"/>
                </a:spcAft>
                <a:buNone/>
              </a:pPr>
              <a:r>
                <a:rPr lang="en-US" sz="1400">
                  <a:solidFill>
                    <a:srgbClr val="FFFFFF"/>
                  </a:solidFill>
                  <a:latin typeface="Manrope Medium"/>
                  <a:ea typeface="Manrope Medium"/>
                  <a:cs typeface="Manrope Medium"/>
                  <a:sym typeface="Manrope Medium"/>
                </a:rPr>
                <a:t>There are several types of graphs in data structure, including directed graphs, undirected graphs, weighted graphs, and unweighted graphs. Directed graphs have edges with a specific direction, while undirected graphs have edges that do not have a specific direction. Weighted graphs have edges with a weight assigned to them, while unweighted graphs do not have weights assigned to their edges</a:t>
              </a:r>
              <a:r>
                <a:rPr lang="en-US" sz="1800">
                  <a:solidFill>
                    <a:srgbClr val="FFFFFF"/>
                  </a:solidFill>
                  <a:latin typeface="Manrope Medium"/>
                  <a:ea typeface="Manrope Medium"/>
                  <a:cs typeface="Manrope Medium"/>
                  <a:sym typeface="Manrope Medium"/>
                </a:rPr>
                <a:t>.</a:t>
              </a:r>
              <a:endParaRPr/>
            </a:p>
            <a:p>
              <a:pPr indent="0" lvl="0" marL="0" marR="0" rtl="0" algn="l">
                <a:spcBef>
                  <a:spcPts val="0"/>
                </a:spcBef>
                <a:spcAft>
                  <a:spcPts val="0"/>
                </a:spcAft>
                <a:buNone/>
              </a:pPr>
              <a:r>
                <a:rPr lang="en-US" sz="1800">
                  <a:solidFill>
                    <a:srgbClr val="FFFFFF"/>
                  </a:solidFill>
                  <a:latin typeface="Manrope Medium"/>
                  <a:ea typeface="Manrope Medium"/>
                  <a:cs typeface="Manrope Medium"/>
                  <a:sym typeface="Manrope Medium"/>
                </a:rPr>
                <a:t> </a:t>
              </a:r>
              <a:endParaRPr/>
            </a:p>
            <a:p>
              <a:pPr indent="0" lvl="0" marL="0" marR="0" rtl="0" algn="l">
                <a:spcBef>
                  <a:spcPts val="0"/>
                </a:spcBef>
                <a:spcAft>
                  <a:spcPts val="0"/>
                </a:spcAft>
                <a:buNone/>
              </a:pPr>
              <a:r>
                <a:rPr lang="en-US" sz="1800">
                  <a:solidFill>
                    <a:srgbClr val="FFFFFF"/>
                  </a:solidFill>
                  <a:latin typeface="Manrope Medium"/>
                  <a:ea typeface="Manrope Medium"/>
                  <a:cs typeface="Manrope Medium"/>
                  <a:sym typeface="Manrope Medium"/>
                </a:rPr>
                <a:t>Properties of graphs</a:t>
              </a:r>
              <a:endParaRPr sz="1800">
                <a:solidFill>
                  <a:schemeClr val="lt1"/>
                </a:solidFill>
                <a:latin typeface="Manrope Medium"/>
                <a:ea typeface="Manrope Medium"/>
                <a:cs typeface="Manrope Medium"/>
                <a:sym typeface="Manrope Medium"/>
              </a:endParaRPr>
            </a:p>
            <a:p>
              <a:pPr indent="0" lvl="0" marL="0" marR="0" rtl="0" algn="l">
                <a:spcBef>
                  <a:spcPts val="0"/>
                </a:spcBef>
                <a:spcAft>
                  <a:spcPts val="0"/>
                </a:spcAft>
                <a:buNone/>
              </a:pPr>
              <a:r>
                <a:t/>
              </a:r>
              <a:endParaRPr sz="1800">
                <a:solidFill>
                  <a:schemeClr val="lt1"/>
                </a:solidFill>
                <a:latin typeface="Manrope Medium"/>
                <a:ea typeface="Manrope Medium"/>
                <a:cs typeface="Manrope Medium"/>
                <a:sym typeface="Manrope Medium"/>
              </a:endParaRPr>
            </a:p>
            <a:p>
              <a:pPr indent="0" lvl="0" marL="0" marR="0" rtl="0" algn="l">
                <a:spcBef>
                  <a:spcPts val="0"/>
                </a:spcBef>
                <a:spcAft>
                  <a:spcPts val="0"/>
                </a:spcAft>
                <a:buNone/>
              </a:pPr>
              <a:r>
                <a:rPr lang="en-US" sz="1400">
                  <a:solidFill>
                    <a:srgbClr val="FFFFFF"/>
                  </a:solidFill>
                  <a:latin typeface="Manrope Medium"/>
                  <a:ea typeface="Manrope Medium"/>
                  <a:cs typeface="Manrope Medium"/>
                  <a:sym typeface="Manrope Medium"/>
                </a:rPr>
                <a:t>Another type of graph in data structure is a cyclic graph, which contains cycles or loops within the graph. Acyclic graphs, on the other hand, do not contain any cycles or loops. Additionally, connected graphs have a path between every pair of vertices, while disconnected graphs have at least one pair of vertices without a path between them. </a:t>
              </a:r>
              <a:endParaRPr sz="1400">
                <a:solidFill>
                  <a:schemeClr val="lt1"/>
                </a:solidFill>
                <a:latin typeface="Manrope Medium"/>
                <a:ea typeface="Manrope Medium"/>
                <a:cs typeface="Manrope Medium"/>
                <a:sym typeface="Manrope Medium"/>
              </a:endParaRPr>
            </a:p>
            <a:p>
              <a:pPr indent="0" lvl="0" marL="0" marR="0" rtl="0" algn="l">
                <a:spcBef>
                  <a:spcPts val="0"/>
                </a:spcBef>
                <a:spcAft>
                  <a:spcPts val="0"/>
                </a:spcAft>
                <a:buNone/>
              </a:pPr>
              <a:r>
                <a:t/>
              </a:r>
              <a:endParaRPr sz="1800">
                <a:solidFill>
                  <a:schemeClr val="lt1"/>
                </a:solidFill>
                <a:latin typeface="Manrope Medium"/>
                <a:ea typeface="Manrope Medium"/>
                <a:cs typeface="Manrope Medium"/>
                <a:sym typeface="Manrope Medium"/>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sp>
        <p:nvSpPr>
          <p:cNvPr descr="Shape" id="41" name="Google Shape;41;p3"/>
          <p:cNvSpPr/>
          <p:nvPr/>
        </p:nvSpPr>
        <p:spPr>
          <a:xfrm>
            <a:off x="8128799" y="4958401"/>
            <a:ext cx="468000" cy="152398"/>
          </a:xfrm>
          <a:prstGeom prst="rect">
            <a:avLst/>
          </a:prstGeom>
          <a:noFill/>
          <a:ln>
            <a:noFill/>
          </a:ln>
        </p:spPr>
        <p:txBody>
          <a:bodyPr anchorCtr="0" anchor="ctr" bIns="0" lIns="0" spcFirstLastPara="1" rIns="0" wrap="square" tIns="0">
            <a:spAutoFit/>
          </a:bodyPr>
          <a:lstStyle/>
          <a:p>
            <a:pPr indent="0" lvl="0" marL="0" marR="0" rtl="0" algn="r">
              <a:spcBef>
                <a:spcPts val="0"/>
              </a:spcBef>
              <a:spcAft>
                <a:spcPts val="0"/>
              </a:spcAft>
              <a:buNone/>
            </a:pPr>
            <a:r>
              <a:rPr lang="en-US" sz="1075">
                <a:solidFill>
                  <a:srgbClr val="DCDCDC"/>
                </a:solidFill>
                <a:latin typeface="Manrope Medium"/>
                <a:ea typeface="Manrope Medium"/>
                <a:cs typeface="Manrope Medium"/>
                <a:sym typeface="Manrope Medium"/>
              </a:rPr>
              <a:t>3</a:t>
            </a:r>
            <a:endParaRPr sz="1075">
              <a:solidFill>
                <a:schemeClr val="dk1"/>
              </a:solidFill>
              <a:latin typeface="Manrope Medium"/>
              <a:ea typeface="Manrope Medium"/>
              <a:cs typeface="Manrope Medium"/>
              <a:sym typeface="Manrope Medium"/>
            </a:endParaRPr>
          </a:p>
        </p:txBody>
      </p:sp>
      <p:grpSp>
        <p:nvGrpSpPr>
          <p:cNvPr descr="Group" id="42" name="Google Shape;42;p3"/>
          <p:cNvGrpSpPr/>
          <p:nvPr/>
        </p:nvGrpSpPr>
        <p:grpSpPr>
          <a:xfrm>
            <a:off x="1641600" y="1342460"/>
            <a:ext cx="5860800" cy="518497"/>
            <a:chOff x="1641600" y="1342460"/>
            <a:chExt cx="5860800" cy="518497"/>
          </a:xfrm>
        </p:grpSpPr>
        <p:sp>
          <p:nvSpPr>
            <p:cNvPr descr="Shape" id="43" name="Google Shape;43;p3"/>
            <p:cNvSpPr/>
            <p:nvPr/>
          </p:nvSpPr>
          <p:spPr>
            <a:xfrm flipH="1" rot="10800000">
              <a:off x="1641600" y="1342460"/>
              <a:ext cx="5860800" cy="330860"/>
            </a:xfrm>
            <a:prstGeom prst="rect">
              <a:avLst/>
            </a:prstGeom>
            <a:noFill/>
            <a:ln>
              <a:noFill/>
            </a:ln>
          </p:spPr>
          <p:txBody>
            <a:bodyPr anchorCtr="0" anchor="b" bIns="0" lIns="0" spcFirstLastPara="1" rIns="0" wrap="square" tIns="0">
              <a:spAutoFit/>
            </a:bodyPr>
            <a:lstStyle/>
            <a:p>
              <a:pPr indent="0" lvl="0" marL="0" marR="0" rtl="0" algn="l">
                <a:spcBef>
                  <a:spcPts val="0"/>
                </a:spcBef>
                <a:spcAft>
                  <a:spcPts val="0"/>
                </a:spcAft>
                <a:buNone/>
              </a:pPr>
              <a:r>
                <a:t/>
              </a:r>
              <a:endParaRPr sz="2150">
                <a:solidFill>
                  <a:schemeClr val="dk1"/>
                </a:solidFill>
                <a:latin typeface="Manrope Medium"/>
                <a:ea typeface="Manrope Medium"/>
                <a:cs typeface="Manrope Medium"/>
                <a:sym typeface="Manrope Medium"/>
              </a:endParaRPr>
            </a:p>
          </p:txBody>
        </p:sp>
        <p:sp>
          <p:nvSpPr>
            <p:cNvPr descr="Shape" id="44" name="Google Shape;44;p3"/>
            <p:cNvSpPr/>
            <p:nvPr/>
          </p:nvSpPr>
          <p:spPr>
            <a:xfrm flipH="1" rot="10800000">
              <a:off x="1641600" y="1695527"/>
              <a:ext cx="5860800" cy="16543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t/>
              </a:r>
              <a:endParaRPr sz="1075">
                <a:solidFill>
                  <a:schemeClr val="dk1"/>
                </a:solidFill>
                <a:latin typeface="Manrope Medium"/>
                <a:ea typeface="Manrope Medium"/>
                <a:cs typeface="Manrope Medium"/>
                <a:sym typeface="Manrope Medium"/>
              </a:endParaRPr>
            </a:p>
          </p:txBody>
        </p:sp>
      </p:grpSp>
      <p:grpSp>
        <p:nvGrpSpPr>
          <p:cNvPr descr="Group" id="45" name="Google Shape;45;p3"/>
          <p:cNvGrpSpPr/>
          <p:nvPr/>
        </p:nvGrpSpPr>
        <p:grpSpPr>
          <a:xfrm>
            <a:off x="547200" y="3332360"/>
            <a:ext cx="8049600" cy="487789"/>
            <a:chOff x="547200" y="3332360"/>
            <a:chExt cx="8049600" cy="487789"/>
          </a:xfrm>
        </p:grpSpPr>
        <p:sp>
          <p:nvSpPr>
            <p:cNvPr descr="Shape" id="46" name="Google Shape;46;p3"/>
            <p:cNvSpPr/>
            <p:nvPr/>
          </p:nvSpPr>
          <p:spPr>
            <a:xfrm flipH="1" rot="10800000">
              <a:off x="547200" y="3332360"/>
              <a:ext cx="8049600" cy="330860"/>
            </a:xfrm>
            <a:prstGeom prst="rect">
              <a:avLst/>
            </a:prstGeom>
            <a:noFill/>
            <a:ln>
              <a:noFill/>
            </a:ln>
          </p:spPr>
          <p:txBody>
            <a:bodyPr anchorCtr="0" anchor="b" bIns="0" lIns="0" spcFirstLastPara="1" rIns="0" wrap="square" tIns="0">
              <a:spAutoFit/>
            </a:bodyPr>
            <a:lstStyle/>
            <a:p>
              <a:pPr indent="0" lvl="0" marL="0" marR="0" rtl="0" algn="l">
                <a:spcBef>
                  <a:spcPts val="0"/>
                </a:spcBef>
                <a:spcAft>
                  <a:spcPts val="0"/>
                </a:spcAft>
                <a:buNone/>
              </a:pPr>
              <a:r>
                <a:t/>
              </a:r>
              <a:endParaRPr sz="2150">
                <a:solidFill>
                  <a:schemeClr val="dk1"/>
                </a:solidFill>
                <a:latin typeface="Manrope Medium"/>
                <a:ea typeface="Manrope Medium"/>
                <a:cs typeface="Manrope Medium"/>
                <a:sym typeface="Manrope Medium"/>
              </a:endParaRPr>
            </a:p>
          </p:txBody>
        </p:sp>
        <p:sp>
          <p:nvSpPr>
            <p:cNvPr descr="Shape" id="47" name="Google Shape;47;p3"/>
            <p:cNvSpPr/>
            <p:nvPr/>
          </p:nvSpPr>
          <p:spPr>
            <a:xfrm flipH="1" rot="10800000">
              <a:off x="547200" y="3654719"/>
              <a:ext cx="8049600" cy="16543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t/>
              </a:r>
              <a:endParaRPr sz="1075">
                <a:solidFill>
                  <a:schemeClr val="dk1"/>
                </a:solidFill>
                <a:latin typeface="Manrope Medium"/>
                <a:ea typeface="Manrope Medium"/>
                <a:cs typeface="Manrope Medium"/>
                <a:sym typeface="Manrope Medium"/>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grpSp>
        <p:nvGrpSpPr>
          <p:cNvPr descr="Group" id="52" name="Google Shape;52;p4"/>
          <p:cNvGrpSpPr/>
          <p:nvPr/>
        </p:nvGrpSpPr>
        <p:grpSpPr>
          <a:xfrm>
            <a:off x="0" y="0"/>
            <a:ext cx="9144000" cy="5142600"/>
            <a:chOff x="0" y="0"/>
            <a:chExt cx="9144000" cy="5142600"/>
          </a:xfrm>
        </p:grpSpPr>
        <p:pic>
          <p:nvPicPr>
            <p:cNvPr descr="Picture" id="53" name="Google Shape;53;p4"/>
            <p:cNvPicPr preferRelativeResize="0"/>
            <p:nvPr/>
          </p:nvPicPr>
          <p:blipFill rotWithShape="1">
            <a:blip r:embed="rId3">
              <a:alphaModFix/>
            </a:blip>
            <a:srcRect b="0" l="36" r="35" t="0"/>
            <a:stretch/>
          </p:blipFill>
          <p:spPr>
            <a:xfrm>
              <a:off x="0" y="0"/>
              <a:ext cx="9144000" cy="5142600"/>
            </a:xfrm>
            <a:prstGeom prst="rect">
              <a:avLst/>
            </a:prstGeom>
            <a:noFill/>
            <a:ln>
              <a:noFill/>
            </a:ln>
          </p:spPr>
        </p:pic>
        <p:sp>
          <p:nvSpPr>
            <p:cNvPr descr="Shape" id="54" name="Google Shape;54;p4"/>
            <p:cNvSpPr/>
            <p:nvPr/>
          </p:nvSpPr>
          <p:spPr>
            <a:xfrm>
              <a:off x="0" y="0"/>
              <a:ext cx="9144000" cy="5142600"/>
            </a:xfrm>
            <a:prstGeom prst="rect">
              <a:avLst/>
            </a:prstGeom>
            <a:solidFill>
              <a:srgbClr val="000000">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descr="Shape" id="55" name="Google Shape;55;p4"/>
          <p:cNvSpPr/>
          <p:nvPr/>
        </p:nvSpPr>
        <p:spPr>
          <a:xfrm>
            <a:off x="8128799" y="4958400"/>
            <a:ext cx="468000" cy="152400"/>
          </a:xfrm>
          <a:prstGeom prst="rect">
            <a:avLst/>
          </a:prstGeom>
          <a:noFill/>
          <a:ln>
            <a:noFill/>
          </a:ln>
        </p:spPr>
        <p:txBody>
          <a:bodyPr anchorCtr="0" anchor="ctr" bIns="0" lIns="0" spcFirstLastPara="1" rIns="0" wrap="square" tIns="0">
            <a:spAutoFit/>
          </a:bodyPr>
          <a:lstStyle/>
          <a:p>
            <a:pPr indent="0" lvl="0" marL="0" marR="0" rtl="0" algn="r">
              <a:spcBef>
                <a:spcPts val="0"/>
              </a:spcBef>
              <a:spcAft>
                <a:spcPts val="0"/>
              </a:spcAft>
              <a:buNone/>
            </a:pPr>
            <a:r>
              <a:rPr lang="en-US" sz="1075">
                <a:solidFill>
                  <a:srgbClr val="DCDCDC"/>
                </a:solidFill>
                <a:latin typeface="Manrope Medium"/>
                <a:ea typeface="Manrope Medium"/>
                <a:cs typeface="Manrope Medium"/>
                <a:sym typeface="Manrope Medium"/>
              </a:rPr>
              <a:t>4</a:t>
            </a:r>
            <a:endParaRPr sz="1075">
              <a:solidFill>
                <a:schemeClr val="dk1"/>
              </a:solidFill>
              <a:latin typeface="Manrope Medium"/>
              <a:ea typeface="Manrope Medium"/>
              <a:cs typeface="Manrope Medium"/>
              <a:sym typeface="Manrope Medium"/>
            </a:endParaRPr>
          </a:p>
        </p:txBody>
      </p:sp>
      <p:sp>
        <p:nvSpPr>
          <p:cNvPr descr="Shape" id="56" name="Google Shape;56;p4"/>
          <p:cNvSpPr/>
          <p:nvPr/>
        </p:nvSpPr>
        <p:spPr>
          <a:xfrm>
            <a:off x="475200" y="614420"/>
            <a:ext cx="8049600" cy="317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150">
                <a:solidFill>
                  <a:srgbClr val="FFFFFF"/>
                </a:solidFill>
                <a:latin typeface="Manrope Medium"/>
                <a:ea typeface="Manrope Medium"/>
                <a:cs typeface="Manrope Medium"/>
                <a:sym typeface="Manrope Medium"/>
              </a:rPr>
              <a:t>Representation of Graphs</a:t>
            </a:r>
            <a:endParaRPr sz="2150">
              <a:solidFill>
                <a:schemeClr val="dk1"/>
              </a:solidFill>
              <a:latin typeface="Manrope Medium"/>
              <a:ea typeface="Manrope Medium"/>
              <a:cs typeface="Manrope Medium"/>
              <a:sym typeface="Manrope Medium"/>
            </a:endParaRPr>
          </a:p>
        </p:txBody>
      </p:sp>
      <p:grpSp>
        <p:nvGrpSpPr>
          <p:cNvPr descr="Group" id="57" name="Google Shape;57;p4"/>
          <p:cNvGrpSpPr/>
          <p:nvPr/>
        </p:nvGrpSpPr>
        <p:grpSpPr>
          <a:xfrm>
            <a:off x="547200" y="1863839"/>
            <a:ext cx="1904400" cy="1553701"/>
            <a:chOff x="547200" y="1863839"/>
            <a:chExt cx="1904400" cy="1553701"/>
          </a:xfrm>
        </p:grpSpPr>
        <p:sp>
          <p:nvSpPr>
            <p:cNvPr descr="Shape" id="58" name="Google Shape;58;p4"/>
            <p:cNvSpPr/>
            <p:nvPr/>
          </p:nvSpPr>
          <p:spPr>
            <a:xfrm>
              <a:off x="547200" y="1863839"/>
              <a:ext cx="1904400" cy="190501"/>
            </a:xfrm>
            <a:prstGeom prst="rect">
              <a:avLst/>
            </a:prstGeom>
            <a:noFill/>
            <a:ln>
              <a:noFill/>
            </a:ln>
          </p:spPr>
          <p:txBody>
            <a:bodyPr anchorCtr="0" anchor="b" bIns="0" lIns="0" spcFirstLastPara="1" rIns="0" wrap="square" tIns="0">
              <a:spAutoFit/>
            </a:bodyPr>
            <a:lstStyle/>
            <a:p>
              <a:pPr indent="0" lvl="0" marL="0" marR="0" rtl="0" algn="l">
                <a:spcBef>
                  <a:spcPts val="0"/>
                </a:spcBef>
                <a:spcAft>
                  <a:spcPts val="0"/>
                </a:spcAft>
                <a:buNone/>
              </a:pPr>
              <a:r>
                <a:rPr b="1" lang="en-US" sz="1254">
                  <a:solidFill>
                    <a:srgbClr val="FFFFFF"/>
                  </a:solidFill>
                  <a:latin typeface="Manrope Medium"/>
                  <a:ea typeface="Manrope Medium"/>
                  <a:cs typeface="Manrope Medium"/>
                  <a:sym typeface="Manrope Medium"/>
                </a:rPr>
                <a:t>Adjacency matrices</a:t>
              </a:r>
              <a:endParaRPr sz="1254">
                <a:solidFill>
                  <a:schemeClr val="dk1"/>
                </a:solidFill>
                <a:latin typeface="Manrope Medium"/>
                <a:ea typeface="Manrope Medium"/>
                <a:cs typeface="Manrope Medium"/>
                <a:sym typeface="Manrope Medium"/>
              </a:endParaRPr>
            </a:p>
          </p:txBody>
        </p:sp>
        <p:sp>
          <p:nvSpPr>
            <p:cNvPr descr="Shape" id="59" name="Google Shape;59;p4"/>
            <p:cNvSpPr/>
            <p:nvPr/>
          </p:nvSpPr>
          <p:spPr>
            <a:xfrm>
              <a:off x="547200" y="2198340"/>
              <a:ext cx="1904400" cy="12192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75">
                  <a:solidFill>
                    <a:srgbClr val="FFFFFF"/>
                  </a:solidFill>
                  <a:latin typeface="Manrope Medium"/>
                  <a:ea typeface="Manrope Medium"/>
                  <a:cs typeface="Manrope Medium"/>
                  <a:sym typeface="Manrope Medium"/>
                </a:rPr>
                <a:t>Graphs can be represented in various ways, such as adjacency matrices or adjacency lists. Adjacency matrices use a two-dimensional array to represent connections between vertices, with a value of 1 indicating an edge between two vertices. </a:t>
              </a:r>
              <a:endParaRPr sz="1075">
                <a:solidFill>
                  <a:schemeClr val="dk1"/>
                </a:solidFill>
                <a:latin typeface="Manrope Medium"/>
                <a:ea typeface="Manrope Medium"/>
                <a:cs typeface="Manrope Medium"/>
                <a:sym typeface="Manrope Medium"/>
              </a:endParaRPr>
            </a:p>
          </p:txBody>
        </p:sp>
      </p:grpSp>
      <p:grpSp>
        <p:nvGrpSpPr>
          <p:cNvPr descr="Group" id="60" name="Google Shape;60;p4"/>
          <p:cNvGrpSpPr/>
          <p:nvPr/>
        </p:nvGrpSpPr>
        <p:grpSpPr>
          <a:xfrm>
            <a:off x="2595600" y="1863839"/>
            <a:ext cx="1904400" cy="1248901"/>
            <a:chOff x="2595600" y="1863839"/>
            <a:chExt cx="1904400" cy="1248901"/>
          </a:xfrm>
        </p:grpSpPr>
        <p:sp>
          <p:nvSpPr>
            <p:cNvPr descr="Shape" id="61" name="Google Shape;61;p4"/>
            <p:cNvSpPr/>
            <p:nvPr/>
          </p:nvSpPr>
          <p:spPr>
            <a:xfrm>
              <a:off x="2595600" y="1863839"/>
              <a:ext cx="1904400" cy="190501"/>
            </a:xfrm>
            <a:prstGeom prst="rect">
              <a:avLst/>
            </a:prstGeom>
            <a:noFill/>
            <a:ln>
              <a:noFill/>
            </a:ln>
          </p:spPr>
          <p:txBody>
            <a:bodyPr anchorCtr="0" anchor="b" bIns="0" lIns="0" spcFirstLastPara="1" rIns="0" wrap="square" tIns="0">
              <a:spAutoFit/>
            </a:bodyPr>
            <a:lstStyle/>
            <a:p>
              <a:pPr indent="0" lvl="0" marL="0" marR="0" rtl="0" algn="l">
                <a:spcBef>
                  <a:spcPts val="0"/>
                </a:spcBef>
                <a:spcAft>
                  <a:spcPts val="0"/>
                </a:spcAft>
                <a:buNone/>
              </a:pPr>
              <a:r>
                <a:rPr b="1" lang="en-US" sz="1254">
                  <a:solidFill>
                    <a:srgbClr val="FFFFFF"/>
                  </a:solidFill>
                  <a:latin typeface="Manrope Medium"/>
                  <a:ea typeface="Manrope Medium"/>
                  <a:cs typeface="Manrope Medium"/>
                  <a:sym typeface="Manrope Medium"/>
                </a:rPr>
                <a:t>Adjacency lists</a:t>
              </a:r>
              <a:endParaRPr sz="1254">
                <a:solidFill>
                  <a:schemeClr val="dk1"/>
                </a:solidFill>
                <a:latin typeface="Manrope Medium"/>
                <a:ea typeface="Manrope Medium"/>
                <a:cs typeface="Manrope Medium"/>
                <a:sym typeface="Manrope Medium"/>
              </a:endParaRPr>
            </a:p>
          </p:txBody>
        </p:sp>
        <p:sp>
          <p:nvSpPr>
            <p:cNvPr descr="Shape" id="62" name="Google Shape;62;p4"/>
            <p:cNvSpPr/>
            <p:nvPr/>
          </p:nvSpPr>
          <p:spPr>
            <a:xfrm>
              <a:off x="2595600" y="2198340"/>
              <a:ext cx="1904400" cy="914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75">
                  <a:solidFill>
                    <a:srgbClr val="FFFFFF"/>
                  </a:solidFill>
                  <a:latin typeface="Manrope Medium"/>
                  <a:ea typeface="Manrope Medium"/>
                  <a:cs typeface="Manrope Medium"/>
                  <a:sym typeface="Manrope Medium"/>
                </a:rPr>
                <a:t>On the other hand, adjacency lists use a list of neighbors for each vertex to represent connections in a graph. Each vertex has a list of adjacent vertices, making it easy to traverse the graph. </a:t>
              </a:r>
              <a:endParaRPr sz="1075">
                <a:solidFill>
                  <a:schemeClr val="dk1"/>
                </a:solidFill>
                <a:latin typeface="Manrope Medium"/>
                <a:ea typeface="Manrope Medium"/>
                <a:cs typeface="Manrope Medium"/>
                <a:sym typeface="Manrope Medium"/>
              </a:endParaRPr>
            </a:p>
          </p:txBody>
        </p:sp>
      </p:grpSp>
      <p:grpSp>
        <p:nvGrpSpPr>
          <p:cNvPr descr="Group" id="63" name="Google Shape;63;p4"/>
          <p:cNvGrpSpPr/>
          <p:nvPr/>
        </p:nvGrpSpPr>
        <p:grpSpPr>
          <a:xfrm>
            <a:off x="4644000" y="1863839"/>
            <a:ext cx="1904400" cy="1096501"/>
            <a:chOff x="4644000" y="1863839"/>
            <a:chExt cx="1904400" cy="1096501"/>
          </a:xfrm>
        </p:grpSpPr>
        <p:sp>
          <p:nvSpPr>
            <p:cNvPr descr="Shape" id="64" name="Google Shape;64;p4"/>
            <p:cNvSpPr/>
            <p:nvPr/>
          </p:nvSpPr>
          <p:spPr>
            <a:xfrm>
              <a:off x="4644000" y="1863839"/>
              <a:ext cx="1904400" cy="190501"/>
            </a:xfrm>
            <a:prstGeom prst="rect">
              <a:avLst/>
            </a:prstGeom>
            <a:noFill/>
            <a:ln>
              <a:noFill/>
            </a:ln>
          </p:spPr>
          <p:txBody>
            <a:bodyPr anchorCtr="0" anchor="b" bIns="0" lIns="0" spcFirstLastPara="1" rIns="0" wrap="square" tIns="0">
              <a:spAutoFit/>
            </a:bodyPr>
            <a:lstStyle/>
            <a:p>
              <a:pPr indent="0" lvl="0" marL="0" marR="0" rtl="0" algn="l">
                <a:spcBef>
                  <a:spcPts val="0"/>
                </a:spcBef>
                <a:spcAft>
                  <a:spcPts val="0"/>
                </a:spcAft>
                <a:buNone/>
              </a:pPr>
              <a:r>
                <a:rPr b="1" lang="en-US" sz="1254">
                  <a:solidFill>
                    <a:srgbClr val="FFFFFF"/>
                  </a:solidFill>
                  <a:latin typeface="Manrope Medium"/>
                  <a:ea typeface="Manrope Medium"/>
                  <a:cs typeface="Manrope Medium"/>
                  <a:sym typeface="Manrope Medium"/>
                </a:rPr>
                <a:t>Edge list</a:t>
              </a:r>
              <a:endParaRPr sz="1254">
                <a:solidFill>
                  <a:schemeClr val="dk1"/>
                </a:solidFill>
                <a:latin typeface="Manrope Medium"/>
                <a:ea typeface="Manrope Medium"/>
                <a:cs typeface="Manrope Medium"/>
                <a:sym typeface="Manrope Medium"/>
              </a:endParaRPr>
            </a:p>
          </p:txBody>
        </p:sp>
        <p:sp>
          <p:nvSpPr>
            <p:cNvPr descr="Shape" id="65" name="Google Shape;65;p4"/>
            <p:cNvSpPr/>
            <p:nvPr/>
          </p:nvSpPr>
          <p:spPr>
            <a:xfrm>
              <a:off x="4644000" y="2198340"/>
              <a:ext cx="1904400" cy="762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75">
                  <a:solidFill>
                    <a:srgbClr val="FFFFFF"/>
                  </a:solidFill>
                  <a:latin typeface="Manrope Medium"/>
                  <a:ea typeface="Manrope Medium"/>
                  <a:cs typeface="Manrope Medium"/>
                  <a:sym typeface="Manrope Medium"/>
                </a:rPr>
                <a:t>Another way to represent graphs is through an edge list, which simply lists all the edges in the graph. This representation is useful for sparse graphs with few edges. </a:t>
              </a:r>
              <a:endParaRPr sz="1075">
                <a:solidFill>
                  <a:schemeClr val="dk1"/>
                </a:solidFill>
                <a:latin typeface="Manrope Medium"/>
                <a:ea typeface="Manrope Medium"/>
                <a:cs typeface="Manrope Medium"/>
                <a:sym typeface="Manrope Medium"/>
              </a:endParaRPr>
            </a:p>
          </p:txBody>
        </p:sp>
      </p:grpSp>
      <p:grpSp>
        <p:nvGrpSpPr>
          <p:cNvPr descr="Group" id="66" name="Google Shape;66;p4"/>
          <p:cNvGrpSpPr/>
          <p:nvPr/>
        </p:nvGrpSpPr>
        <p:grpSpPr>
          <a:xfrm>
            <a:off x="6692400" y="1863839"/>
            <a:ext cx="1904400" cy="1553701"/>
            <a:chOff x="6692400" y="1863839"/>
            <a:chExt cx="1904400" cy="1553701"/>
          </a:xfrm>
        </p:grpSpPr>
        <p:sp>
          <p:nvSpPr>
            <p:cNvPr descr="Shape" id="67" name="Google Shape;67;p4"/>
            <p:cNvSpPr/>
            <p:nvPr/>
          </p:nvSpPr>
          <p:spPr>
            <a:xfrm>
              <a:off x="6692400" y="1863839"/>
              <a:ext cx="1904400" cy="190501"/>
            </a:xfrm>
            <a:prstGeom prst="rect">
              <a:avLst/>
            </a:prstGeom>
            <a:noFill/>
            <a:ln>
              <a:noFill/>
            </a:ln>
          </p:spPr>
          <p:txBody>
            <a:bodyPr anchorCtr="0" anchor="b" bIns="0" lIns="0" spcFirstLastPara="1" rIns="0" wrap="square" tIns="0">
              <a:spAutoFit/>
            </a:bodyPr>
            <a:lstStyle/>
            <a:p>
              <a:pPr indent="0" lvl="0" marL="0" marR="0" rtl="0" algn="l">
                <a:spcBef>
                  <a:spcPts val="0"/>
                </a:spcBef>
                <a:spcAft>
                  <a:spcPts val="0"/>
                </a:spcAft>
                <a:buNone/>
              </a:pPr>
              <a:r>
                <a:rPr b="1" lang="en-US" sz="1254">
                  <a:solidFill>
                    <a:srgbClr val="FFFFFF"/>
                  </a:solidFill>
                  <a:latin typeface="Manrope Medium"/>
                  <a:ea typeface="Manrope Medium"/>
                  <a:cs typeface="Manrope Medium"/>
                  <a:sym typeface="Manrope Medium"/>
                </a:rPr>
                <a:t>Visual representation</a:t>
              </a:r>
              <a:endParaRPr sz="1254">
                <a:solidFill>
                  <a:schemeClr val="dk1"/>
                </a:solidFill>
                <a:latin typeface="Manrope Medium"/>
                <a:ea typeface="Manrope Medium"/>
                <a:cs typeface="Manrope Medium"/>
                <a:sym typeface="Manrope Medium"/>
              </a:endParaRPr>
            </a:p>
          </p:txBody>
        </p:sp>
        <p:sp>
          <p:nvSpPr>
            <p:cNvPr descr="Shape" id="68" name="Google Shape;68;p4"/>
            <p:cNvSpPr/>
            <p:nvPr/>
          </p:nvSpPr>
          <p:spPr>
            <a:xfrm>
              <a:off x="6692400" y="2198340"/>
              <a:ext cx="1904400" cy="12192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75">
                  <a:solidFill>
                    <a:srgbClr val="FFFFFF"/>
                  </a:solidFill>
                  <a:latin typeface="Manrope Medium"/>
                  <a:ea typeface="Manrope Medium"/>
                  <a:cs typeface="Manrope Medium"/>
                  <a:sym typeface="Manrope Medium"/>
                </a:rPr>
                <a:t>Graphs can also be represented visually through graph drawing techniques, such as using nodes and edges to visually represent vertices and connections. This visual representation can help in understanding the structure of the graph. </a:t>
              </a:r>
              <a:endParaRPr sz="1075">
                <a:solidFill>
                  <a:schemeClr val="dk1"/>
                </a:solidFill>
                <a:latin typeface="Manrope Medium"/>
                <a:ea typeface="Manrope Medium"/>
                <a:cs typeface="Manrope Medium"/>
                <a:sym typeface="Manrope Medium"/>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grpSp>
        <p:nvGrpSpPr>
          <p:cNvPr descr="Group" id="73" name="Google Shape;73;p5"/>
          <p:cNvGrpSpPr/>
          <p:nvPr/>
        </p:nvGrpSpPr>
        <p:grpSpPr>
          <a:xfrm>
            <a:off x="0" y="0"/>
            <a:ext cx="9144000" cy="5142600"/>
            <a:chOff x="0" y="0"/>
            <a:chExt cx="9144000" cy="5142600"/>
          </a:xfrm>
        </p:grpSpPr>
        <p:pic>
          <p:nvPicPr>
            <p:cNvPr descr="Picture" id="74" name="Google Shape;74;p5"/>
            <p:cNvPicPr preferRelativeResize="0"/>
            <p:nvPr/>
          </p:nvPicPr>
          <p:blipFill rotWithShape="1">
            <a:blip r:embed="rId3">
              <a:alphaModFix/>
            </a:blip>
            <a:srcRect b="0" l="36" r="35" t="0"/>
            <a:stretch/>
          </p:blipFill>
          <p:spPr>
            <a:xfrm>
              <a:off x="0" y="0"/>
              <a:ext cx="9144000" cy="5142600"/>
            </a:xfrm>
            <a:prstGeom prst="rect">
              <a:avLst/>
            </a:prstGeom>
            <a:noFill/>
            <a:ln>
              <a:noFill/>
            </a:ln>
          </p:spPr>
        </p:pic>
        <p:sp>
          <p:nvSpPr>
            <p:cNvPr descr="Shape" id="75" name="Google Shape;75;p5"/>
            <p:cNvSpPr/>
            <p:nvPr/>
          </p:nvSpPr>
          <p:spPr>
            <a:xfrm>
              <a:off x="0" y="0"/>
              <a:ext cx="9144000" cy="5142600"/>
            </a:xfrm>
            <a:prstGeom prst="rect">
              <a:avLst/>
            </a:prstGeom>
            <a:solidFill>
              <a:srgbClr val="000000">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descr="Shape" id="76" name="Google Shape;76;p5"/>
          <p:cNvSpPr/>
          <p:nvPr/>
        </p:nvSpPr>
        <p:spPr>
          <a:xfrm>
            <a:off x="8128799" y="4958400"/>
            <a:ext cx="468000" cy="152400"/>
          </a:xfrm>
          <a:prstGeom prst="rect">
            <a:avLst/>
          </a:prstGeom>
          <a:noFill/>
          <a:ln>
            <a:noFill/>
          </a:ln>
        </p:spPr>
        <p:txBody>
          <a:bodyPr anchorCtr="0" anchor="ctr" bIns="0" lIns="0" spcFirstLastPara="1" rIns="0" wrap="square" tIns="0">
            <a:spAutoFit/>
          </a:bodyPr>
          <a:lstStyle/>
          <a:p>
            <a:pPr indent="0" lvl="0" marL="0" marR="0" rtl="0" algn="r">
              <a:spcBef>
                <a:spcPts val="0"/>
              </a:spcBef>
              <a:spcAft>
                <a:spcPts val="0"/>
              </a:spcAft>
              <a:buNone/>
            </a:pPr>
            <a:r>
              <a:rPr lang="en-US" sz="1075">
                <a:solidFill>
                  <a:srgbClr val="DCDCDC"/>
                </a:solidFill>
                <a:latin typeface="Manrope Medium"/>
                <a:ea typeface="Manrope Medium"/>
                <a:cs typeface="Manrope Medium"/>
                <a:sym typeface="Manrope Medium"/>
              </a:rPr>
              <a:t>5</a:t>
            </a:r>
            <a:endParaRPr sz="1075">
              <a:solidFill>
                <a:schemeClr val="dk1"/>
              </a:solidFill>
              <a:latin typeface="Manrope Medium"/>
              <a:ea typeface="Manrope Medium"/>
              <a:cs typeface="Manrope Medium"/>
              <a:sym typeface="Manrope Medium"/>
            </a:endParaRPr>
          </a:p>
        </p:txBody>
      </p:sp>
      <p:sp>
        <p:nvSpPr>
          <p:cNvPr descr="Shape" id="77" name="Google Shape;77;p5"/>
          <p:cNvSpPr/>
          <p:nvPr/>
        </p:nvSpPr>
        <p:spPr>
          <a:xfrm>
            <a:off x="547200" y="397610"/>
            <a:ext cx="8049600" cy="317500"/>
          </a:xfrm>
          <a:prstGeom prst="rect">
            <a:avLst/>
          </a:prstGeom>
          <a:noFill/>
          <a:ln>
            <a:noFill/>
          </a:ln>
        </p:spPr>
        <p:txBody>
          <a:bodyPr anchorCtr="0" anchor="t" bIns="0" lIns="0" spcFirstLastPara="1" rIns="0" wrap="square" tIns="0">
            <a:spAutoFit/>
          </a:bodyPr>
          <a:lstStyle/>
          <a:p>
            <a:pPr indent="-365125" lvl="0" marL="457200" marR="0" rtl="0" algn="l">
              <a:spcBef>
                <a:spcPts val="0"/>
              </a:spcBef>
              <a:spcAft>
                <a:spcPts val="0"/>
              </a:spcAft>
              <a:buClr>
                <a:srgbClr val="FFFFFF"/>
              </a:buClr>
              <a:buSzPts val="2150"/>
              <a:buFont typeface="Manrope Medium"/>
              <a:buChar char="●"/>
            </a:pPr>
            <a:r>
              <a:rPr b="1" lang="en-US" sz="2150">
                <a:solidFill>
                  <a:srgbClr val="FFFFFF"/>
                </a:solidFill>
                <a:latin typeface="Manrope Medium"/>
                <a:ea typeface="Manrope Medium"/>
                <a:cs typeface="Manrope Medium"/>
                <a:sym typeface="Manrope Medium"/>
              </a:rPr>
              <a:t>Operations on Graphs</a:t>
            </a:r>
            <a:endParaRPr sz="2150">
              <a:solidFill>
                <a:schemeClr val="dk1"/>
              </a:solidFill>
              <a:latin typeface="Manrope Medium"/>
              <a:ea typeface="Manrope Medium"/>
              <a:cs typeface="Manrope Medium"/>
              <a:sym typeface="Manrope Medium"/>
            </a:endParaRPr>
          </a:p>
        </p:txBody>
      </p:sp>
      <p:grpSp>
        <p:nvGrpSpPr>
          <p:cNvPr descr="Group" id="78" name="Google Shape;78;p5"/>
          <p:cNvGrpSpPr/>
          <p:nvPr/>
        </p:nvGrpSpPr>
        <p:grpSpPr>
          <a:xfrm>
            <a:off x="547199" y="877682"/>
            <a:ext cx="8049601" cy="1323273"/>
            <a:chOff x="547199" y="877682"/>
            <a:chExt cx="8049601" cy="1323273"/>
          </a:xfrm>
        </p:grpSpPr>
        <p:sp>
          <p:nvSpPr>
            <p:cNvPr descr="Shape" id="79" name="Google Shape;79;p5"/>
            <p:cNvSpPr/>
            <p:nvPr/>
          </p:nvSpPr>
          <p:spPr>
            <a:xfrm>
              <a:off x="547200" y="877682"/>
              <a:ext cx="8049600" cy="317500"/>
            </a:xfrm>
            <a:prstGeom prst="rect">
              <a:avLst/>
            </a:prstGeom>
            <a:noFill/>
            <a:ln>
              <a:noFill/>
            </a:ln>
          </p:spPr>
          <p:txBody>
            <a:bodyPr anchorCtr="0" anchor="b" bIns="0" lIns="0" spcFirstLastPara="1" rIns="0" wrap="square" tIns="0">
              <a:spAutoFit/>
            </a:bodyPr>
            <a:lstStyle/>
            <a:p>
              <a:pPr indent="0" lvl="0" marL="0" marR="0" rtl="0" algn="l">
                <a:spcBef>
                  <a:spcPts val="0"/>
                </a:spcBef>
                <a:spcAft>
                  <a:spcPts val="0"/>
                </a:spcAft>
                <a:buNone/>
              </a:pPr>
              <a:r>
                <a:rPr lang="en-US" sz="1950">
                  <a:solidFill>
                    <a:srgbClr val="FFFFFF"/>
                  </a:solidFill>
                  <a:latin typeface="Manrope Medium"/>
                  <a:ea typeface="Manrope Medium"/>
                  <a:cs typeface="Manrope Medium"/>
                  <a:sym typeface="Manrope Medium"/>
                </a:rPr>
                <a:t>Introduction to operations</a:t>
              </a:r>
              <a:endParaRPr sz="1950">
                <a:solidFill>
                  <a:schemeClr val="dk1"/>
                </a:solidFill>
                <a:latin typeface="Manrope Medium"/>
                <a:ea typeface="Manrope Medium"/>
                <a:cs typeface="Manrope Medium"/>
                <a:sym typeface="Manrope Medium"/>
              </a:endParaRPr>
            </a:p>
          </p:txBody>
        </p:sp>
        <p:sp>
          <p:nvSpPr>
            <p:cNvPr descr="Shape" id="80" name="Google Shape;80;p5"/>
            <p:cNvSpPr/>
            <p:nvPr/>
          </p:nvSpPr>
          <p:spPr>
            <a:xfrm>
              <a:off x="547199" y="1339181"/>
              <a:ext cx="8049600" cy="86177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FFFFFF"/>
                  </a:solidFill>
                  <a:latin typeface="Manrope Medium"/>
                  <a:ea typeface="Manrope Medium"/>
                  <a:cs typeface="Manrope Medium"/>
                  <a:sym typeface="Manrope Medium"/>
                </a:rPr>
                <a:t>Operations on graphs involve various manipulations that can be performed on a given graph, such as adding or removing vertices and edges, merging two graphs, or finding subgraphs. These operations are essential for analyzing and transforming graphs in different applications, such as network analysis, social network analysis, and data visualization. </a:t>
              </a:r>
              <a:endParaRPr sz="1400">
                <a:solidFill>
                  <a:schemeClr val="dk1"/>
                </a:solidFill>
                <a:latin typeface="Manrope Medium"/>
                <a:ea typeface="Manrope Medium"/>
                <a:cs typeface="Manrope Medium"/>
                <a:sym typeface="Manrope Medium"/>
              </a:endParaRPr>
            </a:p>
          </p:txBody>
        </p:sp>
      </p:grpSp>
      <p:grpSp>
        <p:nvGrpSpPr>
          <p:cNvPr descr="Group" id="81" name="Google Shape;81;p5"/>
          <p:cNvGrpSpPr/>
          <p:nvPr/>
        </p:nvGrpSpPr>
        <p:grpSpPr>
          <a:xfrm>
            <a:off x="547199" y="2371340"/>
            <a:ext cx="8049601" cy="1203412"/>
            <a:chOff x="547199" y="2371340"/>
            <a:chExt cx="8049601" cy="1203412"/>
          </a:xfrm>
        </p:grpSpPr>
        <p:sp>
          <p:nvSpPr>
            <p:cNvPr descr="Shape" id="82" name="Google Shape;82;p5"/>
            <p:cNvSpPr/>
            <p:nvPr/>
          </p:nvSpPr>
          <p:spPr>
            <a:xfrm>
              <a:off x="547200" y="2371340"/>
              <a:ext cx="8049600" cy="317500"/>
            </a:xfrm>
            <a:prstGeom prst="rect">
              <a:avLst/>
            </a:prstGeom>
            <a:noFill/>
            <a:ln>
              <a:noFill/>
            </a:ln>
          </p:spPr>
          <p:txBody>
            <a:bodyPr anchorCtr="0" anchor="b" bIns="0" lIns="0" spcFirstLastPara="1" rIns="0" wrap="square" tIns="0">
              <a:spAutoFit/>
            </a:bodyPr>
            <a:lstStyle/>
            <a:p>
              <a:pPr indent="0" lvl="0" marL="0" marR="0" rtl="0" algn="l">
                <a:spcBef>
                  <a:spcPts val="0"/>
                </a:spcBef>
                <a:spcAft>
                  <a:spcPts val="0"/>
                </a:spcAft>
                <a:buNone/>
              </a:pPr>
              <a:r>
                <a:rPr lang="en-US" sz="1950">
                  <a:solidFill>
                    <a:srgbClr val="FFFFFF"/>
                  </a:solidFill>
                  <a:latin typeface="Manrope Medium"/>
                  <a:ea typeface="Manrope Medium"/>
                  <a:cs typeface="Manrope Medium"/>
                  <a:sym typeface="Manrope Medium"/>
                </a:rPr>
                <a:t>Graph traversal operations</a:t>
              </a:r>
              <a:endParaRPr sz="1950">
                <a:solidFill>
                  <a:schemeClr val="dk1"/>
                </a:solidFill>
                <a:latin typeface="Manrope Medium"/>
                <a:ea typeface="Manrope Medium"/>
                <a:cs typeface="Manrope Medium"/>
                <a:sym typeface="Manrope Medium"/>
              </a:endParaRPr>
            </a:p>
          </p:txBody>
        </p:sp>
        <p:sp>
          <p:nvSpPr>
            <p:cNvPr descr="Shape" id="83" name="Google Shape;83;p5"/>
            <p:cNvSpPr/>
            <p:nvPr/>
          </p:nvSpPr>
          <p:spPr>
            <a:xfrm>
              <a:off x="547199" y="2712978"/>
              <a:ext cx="8049600" cy="86177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FFFFFF"/>
                  </a:solidFill>
                  <a:latin typeface="Manrope Medium"/>
                  <a:ea typeface="Manrope Medium"/>
                  <a:cs typeface="Manrope Medium"/>
                  <a:sym typeface="Manrope Medium"/>
                </a:rPr>
                <a:t>One common operation on graphs is the traversal, which involves visiting each vertex and edge in a graph in a systematic way. This can be done using algorithms like depth-first search (DFS) or breadth-first search (BFS) to explore the graph and discover its structure. Traversal operations are fundamental for tasks like finding connected components, cycles, or paths in a graph</a:t>
              </a:r>
              <a:r>
                <a:rPr lang="en-US" sz="1075">
                  <a:solidFill>
                    <a:srgbClr val="FFFFFF"/>
                  </a:solidFill>
                  <a:latin typeface="Manrope Medium"/>
                  <a:ea typeface="Manrope Medium"/>
                  <a:cs typeface="Manrope Medium"/>
                  <a:sym typeface="Manrope Medium"/>
                </a:rPr>
                <a:t>. </a:t>
              </a:r>
              <a:endParaRPr sz="1075">
                <a:solidFill>
                  <a:schemeClr val="dk1"/>
                </a:solidFill>
                <a:latin typeface="Manrope Medium"/>
                <a:ea typeface="Manrope Medium"/>
                <a:cs typeface="Manrope Medium"/>
                <a:sym typeface="Manrope Medium"/>
              </a:endParaRPr>
            </a:p>
          </p:txBody>
        </p:sp>
      </p:grpSp>
      <p:grpSp>
        <p:nvGrpSpPr>
          <p:cNvPr descr="Group" id="84" name="Google Shape;84;p5"/>
          <p:cNvGrpSpPr/>
          <p:nvPr/>
        </p:nvGrpSpPr>
        <p:grpSpPr>
          <a:xfrm>
            <a:off x="547199" y="3671440"/>
            <a:ext cx="8049600" cy="1196929"/>
            <a:chOff x="547199" y="3671440"/>
            <a:chExt cx="8049600" cy="1196929"/>
          </a:xfrm>
        </p:grpSpPr>
        <p:sp>
          <p:nvSpPr>
            <p:cNvPr descr="Shape" id="85" name="Google Shape;85;p5"/>
            <p:cNvSpPr/>
            <p:nvPr/>
          </p:nvSpPr>
          <p:spPr>
            <a:xfrm>
              <a:off x="547199" y="3671440"/>
              <a:ext cx="8049600" cy="317500"/>
            </a:xfrm>
            <a:prstGeom prst="rect">
              <a:avLst/>
            </a:prstGeom>
            <a:noFill/>
            <a:ln>
              <a:noFill/>
            </a:ln>
          </p:spPr>
          <p:txBody>
            <a:bodyPr anchorCtr="0" anchor="b" bIns="0" lIns="0" spcFirstLastPara="1" rIns="0" wrap="square" tIns="0">
              <a:spAutoFit/>
            </a:bodyPr>
            <a:lstStyle/>
            <a:p>
              <a:pPr indent="0" lvl="0" marL="0" marR="0" rtl="0" algn="l">
                <a:spcBef>
                  <a:spcPts val="0"/>
                </a:spcBef>
                <a:spcAft>
                  <a:spcPts val="0"/>
                </a:spcAft>
                <a:buNone/>
              </a:pPr>
              <a:r>
                <a:rPr lang="en-US" sz="1950">
                  <a:solidFill>
                    <a:srgbClr val="FFFFFF"/>
                  </a:solidFill>
                  <a:latin typeface="Manrope Medium"/>
                  <a:ea typeface="Manrope Medium"/>
                  <a:cs typeface="Manrope Medium"/>
                  <a:sym typeface="Manrope Medium"/>
                </a:rPr>
                <a:t>Graph transformation operations</a:t>
              </a:r>
              <a:endParaRPr sz="1950">
                <a:solidFill>
                  <a:schemeClr val="dk1"/>
                </a:solidFill>
                <a:latin typeface="Manrope Medium"/>
                <a:ea typeface="Manrope Medium"/>
                <a:cs typeface="Manrope Medium"/>
                <a:sym typeface="Manrope Medium"/>
              </a:endParaRPr>
            </a:p>
          </p:txBody>
        </p:sp>
        <p:sp>
          <p:nvSpPr>
            <p:cNvPr descr="Shape" id="86" name="Google Shape;86;p5"/>
            <p:cNvSpPr/>
            <p:nvPr/>
          </p:nvSpPr>
          <p:spPr>
            <a:xfrm>
              <a:off x="547199" y="4006595"/>
              <a:ext cx="8049600" cy="86177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FFFFFF"/>
                  </a:solidFill>
                  <a:latin typeface="Manrope Medium"/>
                  <a:ea typeface="Manrope Medium"/>
                  <a:cs typeface="Manrope Medium"/>
                  <a:sym typeface="Manrope Medium"/>
                </a:rPr>
                <a:t>Another important operation on graphs is the transformation, which involves modifying the structure or properties of a graph. This can include operations like converting a directed graph to an undirected graph, changing the weight of edges, or reorganizing vertices to optimize certain properties. Graph transformation operations are crucial for adapting graphs to specific requirements or constraints in different domains. </a:t>
              </a:r>
              <a:endParaRPr sz="1400">
                <a:solidFill>
                  <a:schemeClr val="dk1"/>
                </a:solidFill>
                <a:latin typeface="Manrope Medium"/>
                <a:ea typeface="Manrope Medium"/>
                <a:cs typeface="Manrope Medium"/>
                <a:sym typeface="Manrope Medium"/>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grpSp>
        <p:nvGrpSpPr>
          <p:cNvPr descr="Group" id="91" name="Google Shape;91;p6"/>
          <p:cNvGrpSpPr/>
          <p:nvPr/>
        </p:nvGrpSpPr>
        <p:grpSpPr>
          <a:xfrm>
            <a:off x="72000" y="88036"/>
            <a:ext cx="9144000" cy="5142600"/>
            <a:chOff x="0" y="0"/>
            <a:chExt cx="9144000" cy="5142600"/>
          </a:xfrm>
        </p:grpSpPr>
        <p:pic>
          <p:nvPicPr>
            <p:cNvPr descr="Picture" id="92" name="Google Shape;92;p6"/>
            <p:cNvPicPr preferRelativeResize="0"/>
            <p:nvPr/>
          </p:nvPicPr>
          <p:blipFill rotWithShape="1">
            <a:blip r:embed="rId3">
              <a:alphaModFix/>
            </a:blip>
            <a:srcRect b="0" l="36" r="35" t="0"/>
            <a:stretch/>
          </p:blipFill>
          <p:spPr>
            <a:xfrm>
              <a:off x="0" y="0"/>
              <a:ext cx="9144000" cy="5142600"/>
            </a:xfrm>
            <a:prstGeom prst="rect">
              <a:avLst/>
            </a:prstGeom>
            <a:noFill/>
            <a:ln>
              <a:noFill/>
            </a:ln>
          </p:spPr>
        </p:pic>
        <p:sp>
          <p:nvSpPr>
            <p:cNvPr descr="Shape" id="93" name="Google Shape;93;p6"/>
            <p:cNvSpPr/>
            <p:nvPr/>
          </p:nvSpPr>
          <p:spPr>
            <a:xfrm>
              <a:off x="0" y="0"/>
              <a:ext cx="9144000" cy="5142600"/>
            </a:xfrm>
            <a:prstGeom prst="rect">
              <a:avLst/>
            </a:prstGeom>
            <a:solidFill>
              <a:srgbClr val="000000">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descr="Shape" id="94" name="Google Shape;94;p6"/>
          <p:cNvSpPr/>
          <p:nvPr/>
        </p:nvSpPr>
        <p:spPr>
          <a:xfrm>
            <a:off x="8128799" y="4958400"/>
            <a:ext cx="468000" cy="152400"/>
          </a:xfrm>
          <a:prstGeom prst="rect">
            <a:avLst/>
          </a:prstGeom>
          <a:noFill/>
          <a:ln>
            <a:noFill/>
          </a:ln>
        </p:spPr>
        <p:txBody>
          <a:bodyPr anchorCtr="0" anchor="ctr" bIns="0" lIns="0" spcFirstLastPara="1" rIns="0" wrap="square" tIns="0">
            <a:spAutoFit/>
          </a:bodyPr>
          <a:lstStyle/>
          <a:p>
            <a:pPr indent="0" lvl="0" marL="0" marR="0" rtl="0" algn="r">
              <a:spcBef>
                <a:spcPts val="0"/>
              </a:spcBef>
              <a:spcAft>
                <a:spcPts val="0"/>
              </a:spcAft>
              <a:buNone/>
            </a:pPr>
            <a:r>
              <a:rPr lang="en-US" sz="1075">
                <a:solidFill>
                  <a:srgbClr val="DCDCDC"/>
                </a:solidFill>
                <a:latin typeface="Manrope Medium"/>
                <a:ea typeface="Manrope Medium"/>
                <a:cs typeface="Manrope Medium"/>
                <a:sym typeface="Manrope Medium"/>
              </a:rPr>
              <a:t>6</a:t>
            </a:r>
            <a:endParaRPr sz="1075">
              <a:solidFill>
                <a:schemeClr val="dk1"/>
              </a:solidFill>
              <a:latin typeface="Manrope Medium"/>
              <a:ea typeface="Manrope Medium"/>
              <a:cs typeface="Manrope Medium"/>
              <a:sym typeface="Manrope Medium"/>
            </a:endParaRPr>
          </a:p>
        </p:txBody>
      </p:sp>
      <p:sp>
        <p:nvSpPr>
          <p:cNvPr descr="Shape" id="95" name="Google Shape;95;p6"/>
          <p:cNvSpPr/>
          <p:nvPr/>
        </p:nvSpPr>
        <p:spPr>
          <a:xfrm>
            <a:off x="547200" y="269300"/>
            <a:ext cx="8049600" cy="317500"/>
          </a:xfrm>
          <a:prstGeom prst="rect">
            <a:avLst/>
          </a:prstGeom>
          <a:noFill/>
          <a:ln>
            <a:noFill/>
          </a:ln>
        </p:spPr>
        <p:txBody>
          <a:bodyPr anchorCtr="0" anchor="t" bIns="0" lIns="0" spcFirstLastPara="1" rIns="0" wrap="square" tIns="0">
            <a:spAutoFit/>
          </a:bodyPr>
          <a:lstStyle/>
          <a:p>
            <a:pPr indent="-365125" lvl="0" marL="457200" marR="0" rtl="0" algn="l">
              <a:spcBef>
                <a:spcPts val="0"/>
              </a:spcBef>
              <a:spcAft>
                <a:spcPts val="0"/>
              </a:spcAft>
              <a:buClr>
                <a:srgbClr val="FFFFFF"/>
              </a:buClr>
              <a:buSzPts val="2150"/>
              <a:buFont typeface="Manrope Medium"/>
              <a:buChar char="❖"/>
            </a:pPr>
            <a:r>
              <a:rPr b="1" lang="en-US" sz="2150">
                <a:solidFill>
                  <a:srgbClr val="FFFFFF"/>
                </a:solidFill>
                <a:latin typeface="Manrope Medium"/>
                <a:ea typeface="Manrope Medium"/>
                <a:cs typeface="Manrope Medium"/>
                <a:sym typeface="Manrope Medium"/>
              </a:rPr>
              <a:t>Traversal Techniques in Graphs</a:t>
            </a:r>
            <a:endParaRPr sz="2150">
              <a:solidFill>
                <a:schemeClr val="dk1"/>
              </a:solidFill>
              <a:latin typeface="Manrope Medium"/>
              <a:ea typeface="Manrope Medium"/>
              <a:cs typeface="Manrope Medium"/>
              <a:sym typeface="Manrope Medium"/>
            </a:endParaRPr>
          </a:p>
        </p:txBody>
      </p:sp>
      <p:pic>
        <p:nvPicPr>
          <p:cNvPr descr="Picture" id="96" name="Google Shape;96;p6"/>
          <p:cNvPicPr preferRelativeResize="0"/>
          <p:nvPr/>
        </p:nvPicPr>
        <p:blipFill rotWithShape="1">
          <a:blip r:embed="rId4">
            <a:alphaModFix/>
          </a:blip>
          <a:srcRect b="0" l="15890" r="15890" t="0"/>
          <a:stretch/>
        </p:blipFill>
        <p:spPr>
          <a:xfrm>
            <a:off x="547200" y="946800"/>
            <a:ext cx="3952800" cy="3835800"/>
          </a:xfrm>
          <a:prstGeom prst="roundRect">
            <a:avLst>
              <a:gd fmla="val 4592" name="adj"/>
            </a:avLst>
          </a:prstGeom>
          <a:noFill/>
          <a:ln>
            <a:noFill/>
          </a:ln>
        </p:spPr>
      </p:pic>
      <p:grpSp>
        <p:nvGrpSpPr>
          <p:cNvPr descr="Group" id="97" name="Google Shape;97;p6"/>
          <p:cNvGrpSpPr/>
          <p:nvPr/>
        </p:nvGrpSpPr>
        <p:grpSpPr>
          <a:xfrm>
            <a:off x="4572000" y="928178"/>
            <a:ext cx="3977100" cy="2108147"/>
            <a:chOff x="4572000" y="928178"/>
            <a:chExt cx="3977100" cy="2108147"/>
          </a:xfrm>
        </p:grpSpPr>
        <p:sp>
          <p:nvSpPr>
            <p:cNvPr descr="Shape" id="98" name="Google Shape;98;p6"/>
            <p:cNvSpPr/>
            <p:nvPr/>
          </p:nvSpPr>
          <p:spPr>
            <a:xfrm>
              <a:off x="4572000" y="928178"/>
              <a:ext cx="3952800" cy="317500"/>
            </a:xfrm>
            <a:prstGeom prst="rect">
              <a:avLst/>
            </a:prstGeom>
            <a:noFill/>
            <a:ln>
              <a:noFill/>
            </a:ln>
          </p:spPr>
          <p:txBody>
            <a:bodyPr anchorCtr="0" anchor="b" bIns="0" lIns="0" spcFirstLastPara="1" rIns="0" wrap="square" tIns="0">
              <a:spAutoFit/>
            </a:bodyPr>
            <a:lstStyle/>
            <a:p>
              <a:pPr indent="-365125" lvl="0" marL="457200" marR="0" rtl="0" algn="l">
                <a:spcBef>
                  <a:spcPts val="0"/>
                </a:spcBef>
                <a:spcAft>
                  <a:spcPts val="0"/>
                </a:spcAft>
                <a:buClr>
                  <a:srgbClr val="FFFFFF"/>
                </a:buClr>
                <a:buSzPts val="2150"/>
                <a:buFont typeface="Manrope Medium"/>
                <a:buChar char="❖"/>
              </a:pPr>
              <a:r>
                <a:rPr lang="en-US" sz="2150">
                  <a:solidFill>
                    <a:srgbClr val="FFFFFF"/>
                  </a:solidFill>
                  <a:latin typeface="Manrope Medium"/>
                  <a:ea typeface="Manrope Medium"/>
                  <a:cs typeface="Manrope Medium"/>
                  <a:sym typeface="Manrope Medium"/>
                </a:rPr>
                <a:t>Exploring all nodes</a:t>
              </a:r>
              <a:endParaRPr sz="2150">
                <a:solidFill>
                  <a:schemeClr val="dk1"/>
                </a:solidFill>
                <a:latin typeface="Manrope Medium"/>
                <a:ea typeface="Manrope Medium"/>
                <a:cs typeface="Manrope Medium"/>
                <a:sym typeface="Manrope Medium"/>
              </a:endParaRPr>
            </a:p>
          </p:txBody>
        </p:sp>
        <p:sp>
          <p:nvSpPr>
            <p:cNvPr descr="Shape" id="99" name="Google Shape;99;p6"/>
            <p:cNvSpPr/>
            <p:nvPr/>
          </p:nvSpPr>
          <p:spPr>
            <a:xfrm>
              <a:off x="4572000" y="1386925"/>
              <a:ext cx="3977100" cy="1649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FFFFFF"/>
                  </a:solidFill>
                  <a:latin typeface="Manrope Medium"/>
                  <a:ea typeface="Manrope Medium"/>
                  <a:cs typeface="Manrope Medium"/>
                  <a:sym typeface="Manrope Medium"/>
                </a:rPr>
                <a:t>Traversal techniques in graphs refer to the methods used to visit and explore all the nodes in a graph. One common technique is depth-first traversal, which involves visiting nodes as far as possible along each branch before backtracking. Another technique is breadth-first traversal, where nodes are visited level by level starting from the root</a:t>
              </a:r>
              <a:r>
                <a:rPr lang="en-US" sz="1075">
                  <a:solidFill>
                    <a:srgbClr val="FFFFFF"/>
                  </a:solidFill>
                  <a:latin typeface="Manrope Medium"/>
                  <a:ea typeface="Manrope Medium"/>
                  <a:cs typeface="Manrope Medium"/>
                  <a:sym typeface="Manrope Medium"/>
                </a:rPr>
                <a:t>. </a:t>
              </a:r>
              <a:endParaRPr sz="1075">
                <a:solidFill>
                  <a:srgbClr val="FFFFFF"/>
                </a:solidFill>
                <a:latin typeface="Manrope Medium"/>
                <a:ea typeface="Manrope Medium"/>
                <a:cs typeface="Manrope Medium"/>
                <a:sym typeface="Manrope Medium"/>
              </a:endParaRPr>
            </a:p>
            <a:p>
              <a:pPr indent="0" lvl="0" marL="0" marR="0" rtl="0" algn="l">
                <a:spcBef>
                  <a:spcPts val="0"/>
                </a:spcBef>
                <a:spcAft>
                  <a:spcPts val="0"/>
                </a:spcAft>
                <a:buNone/>
              </a:pPr>
              <a:r>
                <a:t/>
              </a:r>
              <a:endParaRPr sz="1075">
                <a:solidFill>
                  <a:srgbClr val="FFFFFF"/>
                </a:solidFill>
                <a:latin typeface="Manrope Medium"/>
                <a:ea typeface="Manrope Medium"/>
                <a:cs typeface="Manrope Medium"/>
                <a:sym typeface="Manrope Medium"/>
              </a:endParaRPr>
            </a:p>
          </p:txBody>
        </p:sp>
      </p:grpSp>
      <p:grpSp>
        <p:nvGrpSpPr>
          <p:cNvPr descr="Group" id="100" name="Google Shape;100;p6"/>
          <p:cNvGrpSpPr/>
          <p:nvPr/>
        </p:nvGrpSpPr>
        <p:grpSpPr>
          <a:xfrm>
            <a:off x="4595906" y="3102136"/>
            <a:ext cx="4000891" cy="1675993"/>
            <a:chOff x="4595906" y="3102136"/>
            <a:chExt cx="4000891" cy="1675993"/>
          </a:xfrm>
        </p:grpSpPr>
        <p:sp>
          <p:nvSpPr>
            <p:cNvPr descr="Shape" id="101" name="Google Shape;101;p6"/>
            <p:cNvSpPr/>
            <p:nvPr/>
          </p:nvSpPr>
          <p:spPr>
            <a:xfrm>
              <a:off x="4595906" y="3102136"/>
              <a:ext cx="3952800" cy="317400"/>
            </a:xfrm>
            <a:prstGeom prst="rect">
              <a:avLst/>
            </a:prstGeom>
            <a:noFill/>
            <a:ln>
              <a:noFill/>
            </a:ln>
          </p:spPr>
          <p:txBody>
            <a:bodyPr anchorCtr="0" anchor="b" bIns="0" lIns="0" spcFirstLastPara="1" rIns="0" wrap="square" tIns="0">
              <a:spAutoFit/>
            </a:bodyPr>
            <a:lstStyle/>
            <a:p>
              <a:pPr indent="-346075" lvl="0" marL="457200" marR="0" rtl="0" algn="l">
                <a:spcBef>
                  <a:spcPts val="0"/>
                </a:spcBef>
                <a:spcAft>
                  <a:spcPts val="0"/>
                </a:spcAft>
                <a:buClr>
                  <a:srgbClr val="FFFFFF"/>
                </a:buClr>
                <a:buSzPts val="1850"/>
                <a:buFont typeface="Manrope Medium"/>
                <a:buChar char="❖"/>
              </a:pPr>
              <a:r>
                <a:rPr lang="en-US" sz="1850">
                  <a:solidFill>
                    <a:srgbClr val="FFFFFF"/>
                  </a:solidFill>
                  <a:latin typeface="Manrope Medium"/>
                  <a:ea typeface="Manrope Medium"/>
                  <a:cs typeface="Manrope Medium"/>
                  <a:sym typeface="Manrope Medium"/>
                </a:rPr>
                <a:t>Essential for algorithms</a:t>
              </a:r>
              <a:endParaRPr sz="1850">
                <a:solidFill>
                  <a:schemeClr val="dk1"/>
                </a:solidFill>
                <a:latin typeface="Manrope Medium"/>
                <a:ea typeface="Manrope Medium"/>
                <a:cs typeface="Manrope Medium"/>
                <a:sym typeface="Manrope Medium"/>
              </a:endParaRPr>
            </a:p>
          </p:txBody>
        </p:sp>
        <p:sp>
          <p:nvSpPr>
            <p:cNvPr descr="Shape" id="102" name="Google Shape;102;p6"/>
            <p:cNvSpPr/>
            <p:nvPr/>
          </p:nvSpPr>
          <p:spPr>
            <a:xfrm>
              <a:off x="4643997" y="3485430"/>
              <a:ext cx="3952800" cy="12927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FFFFFF"/>
                  </a:solidFill>
                  <a:latin typeface="Manrope Medium"/>
                  <a:ea typeface="Manrope Medium"/>
                  <a:cs typeface="Manrope Medium"/>
                  <a:sym typeface="Manrope Medium"/>
                </a:rPr>
                <a:t>These traversal techniques are essential for various graph algorithms such as searching, pathfinding, and connectivity analysis. By systematically visiting each node in a graph, these techniques help in understanding the structure and relationships within the graph. </a:t>
              </a:r>
              <a:endParaRPr sz="1400">
                <a:solidFill>
                  <a:schemeClr val="dk1"/>
                </a:solidFill>
                <a:latin typeface="Manrope Medium"/>
                <a:ea typeface="Manrope Medium"/>
                <a:cs typeface="Manrope Medium"/>
                <a:sym typeface="Manrope Medium"/>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grpSp>
        <p:nvGrpSpPr>
          <p:cNvPr descr="Group" id="107" name="Google Shape;107;p7"/>
          <p:cNvGrpSpPr/>
          <p:nvPr/>
        </p:nvGrpSpPr>
        <p:grpSpPr>
          <a:xfrm>
            <a:off x="0" y="0"/>
            <a:ext cx="9144000" cy="5142600"/>
            <a:chOff x="0" y="0"/>
            <a:chExt cx="9144000" cy="5142600"/>
          </a:xfrm>
        </p:grpSpPr>
        <p:pic>
          <p:nvPicPr>
            <p:cNvPr descr="Picture" id="108" name="Google Shape;108;p7"/>
            <p:cNvPicPr preferRelativeResize="0"/>
            <p:nvPr/>
          </p:nvPicPr>
          <p:blipFill rotWithShape="1">
            <a:blip r:embed="rId3">
              <a:alphaModFix/>
            </a:blip>
            <a:srcRect b="0" l="36" r="35" t="0"/>
            <a:stretch/>
          </p:blipFill>
          <p:spPr>
            <a:xfrm>
              <a:off x="0" y="0"/>
              <a:ext cx="9144000" cy="5142600"/>
            </a:xfrm>
            <a:prstGeom prst="rect">
              <a:avLst/>
            </a:prstGeom>
            <a:noFill/>
            <a:ln>
              <a:noFill/>
            </a:ln>
          </p:spPr>
        </p:pic>
        <p:sp>
          <p:nvSpPr>
            <p:cNvPr descr="Shape" id="109" name="Google Shape;109;p7"/>
            <p:cNvSpPr/>
            <p:nvPr/>
          </p:nvSpPr>
          <p:spPr>
            <a:xfrm>
              <a:off x="0" y="0"/>
              <a:ext cx="9144000" cy="5142600"/>
            </a:xfrm>
            <a:prstGeom prst="rect">
              <a:avLst/>
            </a:prstGeom>
            <a:solidFill>
              <a:srgbClr val="000000">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descr="Shape" id="110" name="Google Shape;110;p7"/>
          <p:cNvSpPr/>
          <p:nvPr/>
        </p:nvSpPr>
        <p:spPr>
          <a:xfrm>
            <a:off x="8128799" y="4958400"/>
            <a:ext cx="468000" cy="152400"/>
          </a:xfrm>
          <a:prstGeom prst="rect">
            <a:avLst/>
          </a:prstGeom>
          <a:noFill/>
          <a:ln>
            <a:noFill/>
          </a:ln>
        </p:spPr>
        <p:txBody>
          <a:bodyPr anchorCtr="0" anchor="ctr" bIns="0" lIns="0" spcFirstLastPara="1" rIns="0" wrap="square" tIns="0">
            <a:spAutoFit/>
          </a:bodyPr>
          <a:lstStyle/>
          <a:p>
            <a:pPr indent="0" lvl="0" marL="0" marR="0" rtl="0" algn="r">
              <a:spcBef>
                <a:spcPts val="0"/>
              </a:spcBef>
              <a:spcAft>
                <a:spcPts val="0"/>
              </a:spcAft>
              <a:buNone/>
            </a:pPr>
            <a:r>
              <a:rPr lang="en-US" sz="1075">
                <a:solidFill>
                  <a:srgbClr val="DCDCDC"/>
                </a:solidFill>
                <a:latin typeface="Manrope Medium"/>
                <a:ea typeface="Manrope Medium"/>
                <a:cs typeface="Manrope Medium"/>
                <a:sym typeface="Manrope Medium"/>
              </a:rPr>
              <a:t>7</a:t>
            </a:r>
            <a:endParaRPr sz="1075">
              <a:solidFill>
                <a:schemeClr val="dk1"/>
              </a:solidFill>
              <a:latin typeface="Manrope Medium"/>
              <a:ea typeface="Manrope Medium"/>
              <a:cs typeface="Manrope Medium"/>
              <a:sym typeface="Manrope Medium"/>
            </a:endParaRPr>
          </a:p>
        </p:txBody>
      </p:sp>
      <p:sp>
        <p:nvSpPr>
          <p:cNvPr descr="Shape" id="111" name="Google Shape;111;p7"/>
          <p:cNvSpPr/>
          <p:nvPr/>
        </p:nvSpPr>
        <p:spPr>
          <a:xfrm>
            <a:off x="547200" y="314650"/>
            <a:ext cx="8049600" cy="317500"/>
          </a:xfrm>
          <a:prstGeom prst="rect">
            <a:avLst/>
          </a:prstGeom>
          <a:noFill/>
          <a:ln>
            <a:noFill/>
          </a:ln>
        </p:spPr>
        <p:txBody>
          <a:bodyPr anchorCtr="0" anchor="t" bIns="0" lIns="0" spcFirstLastPara="1" rIns="0" wrap="square" tIns="0">
            <a:spAutoFit/>
          </a:bodyPr>
          <a:lstStyle/>
          <a:p>
            <a:pPr indent="-365125" lvl="0" marL="457200" marR="0" rtl="0" algn="l">
              <a:spcBef>
                <a:spcPts val="0"/>
              </a:spcBef>
              <a:spcAft>
                <a:spcPts val="0"/>
              </a:spcAft>
              <a:buClr>
                <a:srgbClr val="FFFFFF"/>
              </a:buClr>
              <a:buSzPts val="2150"/>
              <a:buFont typeface="Manrope Medium"/>
              <a:buChar char="➔"/>
            </a:pPr>
            <a:r>
              <a:rPr b="1" lang="en-US" sz="2150">
                <a:solidFill>
                  <a:srgbClr val="FFFFFF"/>
                </a:solidFill>
                <a:latin typeface="Manrope Medium"/>
                <a:ea typeface="Manrope Medium"/>
                <a:cs typeface="Manrope Medium"/>
                <a:sym typeface="Manrope Medium"/>
              </a:rPr>
              <a:t>Applications of Graph Data Structure</a:t>
            </a:r>
            <a:endParaRPr sz="2150">
              <a:solidFill>
                <a:schemeClr val="dk1"/>
              </a:solidFill>
              <a:latin typeface="Manrope Medium"/>
              <a:ea typeface="Manrope Medium"/>
              <a:cs typeface="Manrope Medium"/>
              <a:sym typeface="Manrope Medium"/>
            </a:endParaRPr>
          </a:p>
        </p:txBody>
      </p:sp>
      <p:grpSp>
        <p:nvGrpSpPr>
          <p:cNvPr descr="Group" id="112" name="Google Shape;112;p7"/>
          <p:cNvGrpSpPr/>
          <p:nvPr/>
        </p:nvGrpSpPr>
        <p:grpSpPr>
          <a:xfrm>
            <a:off x="547200" y="1090800"/>
            <a:ext cx="2587200" cy="3053209"/>
            <a:chOff x="547200" y="1090800"/>
            <a:chExt cx="2587200" cy="3053209"/>
          </a:xfrm>
        </p:grpSpPr>
        <p:pic>
          <p:nvPicPr>
            <p:cNvPr descr="Picture" id="113" name="Google Shape;113;p7"/>
            <p:cNvPicPr preferRelativeResize="0"/>
            <p:nvPr/>
          </p:nvPicPr>
          <p:blipFill rotWithShape="1">
            <a:blip r:embed="rId4">
              <a:alphaModFix/>
            </a:blip>
            <a:srcRect b="0" l="16650" r="16649" t="0"/>
            <a:stretch/>
          </p:blipFill>
          <p:spPr>
            <a:xfrm>
              <a:off x="1459200" y="1090800"/>
              <a:ext cx="763200" cy="763200"/>
            </a:xfrm>
            <a:prstGeom prst="roundRect">
              <a:avLst>
                <a:gd fmla="val 4592" name="adj"/>
              </a:avLst>
            </a:prstGeom>
            <a:noFill/>
            <a:ln cap="flat" cmpd="sng" w="9525">
              <a:solidFill>
                <a:srgbClr val="9100FF"/>
              </a:solidFill>
              <a:prstDash val="solid"/>
              <a:round/>
              <a:headEnd len="sm" w="sm" type="none"/>
              <a:tailEnd len="sm" w="sm" type="none"/>
            </a:ln>
          </p:spPr>
        </p:pic>
        <p:sp>
          <p:nvSpPr>
            <p:cNvPr descr="Shape" id="114" name="Google Shape;114;p7"/>
            <p:cNvSpPr/>
            <p:nvPr/>
          </p:nvSpPr>
          <p:spPr>
            <a:xfrm>
              <a:off x="547200" y="2041980"/>
              <a:ext cx="2587200" cy="190500"/>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b="1" lang="en-US" sz="1254">
                  <a:solidFill>
                    <a:srgbClr val="FFFFFF"/>
                  </a:solidFill>
                  <a:latin typeface="Manrope Medium"/>
                  <a:ea typeface="Manrope Medium"/>
                  <a:cs typeface="Manrope Medium"/>
                  <a:sym typeface="Manrope Medium"/>
                </a:rPr>
                <a:t>Social networks</a:t>
              </a:r>
              <a:endParaRPr sz="1254">
                <a:solidFill>
                  <a:schemeClr val="dk1"/>
                </a:solidFill>
                <a:latin typeface="Manrope Medium"/>
                <a:ea typeface="Manrope Medium"/>
                <a:cs typeface="Manrope Medium"/>
                <a:sym typeface="Manrope Medium"/>
              </a:endParaRPr>
            </a:p>
          </p:txBody>
        </p:sp>
        <p:sp>
          <p:nvSpPr>
            <p:cNvPr descr="Shape" id="115" name="Google Shape;115;p7"/>
            <p:cNvSpPr/>
            <p:nvPr/>
          </p:nvSpPr>
          <p:spPr>
            <a:xfrm>
              <a:off x="547200" y="2420460"/>
              <a:ext cx="2587200" cy="1723549"/>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DCDCDC"/>
                  </a:solidFill>
                  <a:latin typeface="Manrope Medium"/>
                  <a:ea typeface="Manrope Medium"/>
                  <a:cs typeface="Manrope Medium"/>
                  <a:sym typeface="Manrope Medium"/>
                </a:rPr>
                <a:t>Graph data structure is used in a variety of applications, such as social networks, where each user is represented as a node and their relationships as edges. This allows for efficient friend recommendations and network analysis</a:t>
              </a:r>
              <a:r>
                <a:rPr lang="en-US" sz="1075">
                  <a:solidFill>
                    <a:srgbClr val="DCDCDC"/>
                  </a:solidFill>
                  <a:latin typeface="Manrope Medium"/>
                  <a:ea typeface="Manrope Medium"/>
                  <a:cs typeface="Manrope Medium"/>
                  <a:sym typeface="Manrope Medium"/>
                </a:rPr>
                <a:t>. </a:t>
              </a:r>
              <a:endParaRPr sz="1075">
                <a:solidFill>
                  <a:schemeClr val="dk1"/>
                </a:solidFill>
                <a:latin typeface="Manrope Medium"/>
                <a:ea typeface="Manrope Medium"/>
                <a:cs typeface="Manrope Medium"/>
                <a:sym typeface="Manrope Medium"/>
              </a:endParaRPr>
            </a:p>
          </p:txBody>
        </p:sp>
      </p:grpSp>
      <p:grpSp>
        <p:nvGrpSpPr>
          <p:cNvPr descr="Group" id="116" name="Google Shape;116;p7"/>
          <p:cNvGrpSpPr/>
          <p:nvPr/>
        </p:nvGrpSpPr>
        <p:grpSpPr>
          <a:xfrm>
            <a:off x="3278400" y="1090800"/>
            <a:ext cx="2587200" cy="3053209"/>
            <a:chOff x="3278400" y="1090800"/>
            <a:chExt cx="2587200" cy="3053209"/>
          </a:xfrm>
        </p:grpSpPr>
        <p:pic>
          <p:nvPicPr>
            <p:cNvPr descr="Picture" id="117" name="Google Shape;117;p7"/>
            <p:cNvPicPr preferRelativeResize="0"/>
            <p:nvPr/>
          </p:nvPicPr>
          <p:blipFill rotWithShape="1">
            <a:blip r:embed="rId5">
              <a:alphaModFix/>
            </a:blip>
            <a:srcRect b="0" l="12500" r="12500" t="0"/>
            <a:stretch/>
          </p:blipFill>
          <p:spPr>
            <a:xfrm>
              <a:off x="4190400" y="1090800"/>
              <a:ext cx="763200" cy="763200"/>
            </a:xfrm>
            <a:prstGeom prst="roundRect">
              <a:avLst>
                <a:gd fmla="val 4592" name="adj"/>
              </a:avLst>
            </a:prstGeom>
            <a:noFill/>
            <a:ln cap="flat" cmpd="sng" w="9525">
              <a:solidFill>
                <a:srgbClr val="9100FF"/>
              </a:solidFill>
              <a:prstDash val="solid"/>
              <a:round/>
              <a:headEnd len="sm" w="sm" type="none"/>
              <a:tailEnd len="sm" w="sm" type="none"/>
            </a:ln>
          </p:spPr>
        </p:pic>
        <p:sp>
          <p:nvSpPr>
            <p:cNvPr descr="Shape" id="118" name="Google Shape;118;p7"/>
            <p:cNvSpPr/>
            <p:nvPr/>
          </p:nvSpPr>
          <p:spPr>
            <a:xfrm>
              <a:off x="3278400" y="2041980"/>
              <a:ext cx="2587200" cy="190500"/>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b="1" lang="en-US" sz="1254">
                  <a:solidFill>
                    <a:srgbClr val="FFFFFF"/>
                  </a:solidFill>
                  <a:latin typeface="Manrope Medium"/>
                  <a:ea typeface="Manrope Medium"/>
                  <a:cs typeface="Manrope Medium"/>
                  <a:sym typeface="Manrope Medium"/>
                </a:rPr>
                <a:t>Routing algorithms</a:t>
              </a:r>
              <a:endParaRPr sz="1254">
                <a:solidFill>
                  <a:schemeClr val="dk1"/>
                </a:solidFill>
                <a:latin typeface="Manrope Medium"/>
                <a:ea typeface="Manrope Medium"/>
                <a:cs typeface="Manrope Medium"/>
                <a:sym typeface="Manrope Medium"/>
              </a:endParaRPr>
            </a:p>
          </p:txBody>
        </p:sp>
        <p:sp>
          <p:nvSpPr>
            <p:cNvPr descr="Shape" id="119" name="Google Shape;119;p7"/>
            <p:cNvSpPr/>
            <p:nvPr/>
          </p:nvSpPr>
          <p:spPr>
            <a:xfrm>
              <a:off x="3278400" y="2420460"/>
              <a:ext cx="2587200" cy="1723549"/>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DCDCDC"/>
                  </a:solidFill>
                  <a:latin typeface="Manrope Medium"/>
                  <a:ea typeface="Manrope Medium"/>
                  <a:cs typeface="Manrope Medium"/>
                  <a:sym typeface="Manrope Medium"/>
                </a:rPr>
                <a:t>Another common application of graph data structure is in routing algorithms, where nodes represent locations and edges represent connections between them. This is used in GPS navigation systems to find the shortest path between two points. </a:t>
              </a:r>
              <a:endParaRPr sz="1400">
                <a:solidFill>
                  <a:schemeClr val="dk1"/>
                </a:solidFill>
                <a:latin typeface="Manrope Medium"/>
                <a:ea typeface="Manrope Medium"/>
                <a:cs typeface="Manrope Medium"/>
                <a:sym typeface="Manrope Medium"/>
              </a:endParaRPr>
            </a:p>
          </p:txBody>
        </p:sp>
      </p:grpSp>
      <p:pic>
        <p:nvPicPr>
          <p:cNvPr descr="Picture" id="120" name="Google Shape;120;p7"/>
          <p:cNvPicPr preferRelativeResize="0"/>
          <p:nvPr/>
        </p:nvPicPr>
        <p:blipFill rotWithShape="1">
          <a:blip r:embed="rId6">
            <a:alphaModFix/>
          </a:blip>
          <a:srcRect b="628" l="0" r="0" t="629"/>
          <a:stretch/>
        </p:blipFill>
        <p:spPr>
          <a:xfrm>
            <a:off x="6009600" y="946800"/>
            <a:ext cx="2587200" cy="3835800"/>
          </a:xfrm>
          <a:prstGeom prst="roundRect">
            <a:avLst>
              <a:gd fmla="val 4592" name="adj"/>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grpSp>
        <p:nvGrpSpPr>
          <p:cNvPr descr="Group" id="125" name="Google Shape;125;p8"/>
          <p:cNvGrpSpPr/>
          <p:nvPr/>
        </p:nvGrpSpPr>
        <p:grpSpPr>
          <a:xfrm>
            <a:off x="0" y="0"/>
            <a:ext cx="9144000" cy="5142600"/>
            <a:chOff x="0" y="0"/>
            <a:chExt cx="9144000" cy="5142600"/>
          </a:xfrm>
        </p:grpSpPr>
        <p:pic>
          <p:nvPicPr>
            <p:cNvPr descr="Picture" id="126" name="Google Shape;126;p8"/>
            <p:cNvPicPr preferRelativeResize="0"/>
            <p:nvPr/>
          </p:nvPicPr>
          <p:blipFill rotWithShape="1">
            <a:blip r:embed="rId3">
              <a:alphaModFix/>
            </a:blip>
            <a:srcRect b="0" l="36" r="35" t="0"/>
            <a:stretch/>
          </p:blipFill>
          <p:spPr>
            <a:xfrm>
              <a:off x="0" y="0"/>
              <a:ext cx="9144000" cy="5142600"/>
            </a:xfrm>
            <a:prstGeom prst="rect">
              <a:avLst/>
            </a:prstGeom>
            <a:noFill/>
            <a:ln>
              <a:noFill/>
            </a:ln>
          </p:spPr>
        </p:pic>
        <p:sp>
          <p:nvSpPr>
            <p:cNvPr descr="Shape" id="127" name="Google Shape;127;p8"/>
            <p:cNvSpPr/>
            <p:nvPr/>
          </p:nvSpPr>
          <p:spPr>
            <a:xfrm>
              <a:off x="0" y="0"/>
              <a:ext cx="9144000" cy="5142600"/>
            </a:xfrm>
            <a:prstGeom prst="rect">
              <a:avLst/>
            </a:prstGeom>
            <a:solidFill>
              <a:srgbClr val="000000">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descr="Shape" id="128" name="Google Shape;128;p8"/>
          <p:cNvSpPr/>
          <p:nvPr/>
        </p:nvSpPr>
        <p:spPr>
          <a:xfrm>
            <a:off x="8128799" y="4958400"/>
            <a:ext cx="468000" cy="152400"/>
          </a:xfrm>
          <a:prstGeom prst="rect">
            <a:avLst/>
          </a:prstGeom>
          <a:noFill/>
          <a:ln>
            <a:noFill/>
          </a:ln>
        </p:spPr>
        <p:txBody>
          <a:bodyPr anchorCtr="0" anchor="ctr" bIns="0" lIns="0" spcFirstLastPara="1" rIns="0" wrap="square" tIns="0">
            <a:spAutoFit/>
          </a:bodyPr>
          <a:lstStyle/>
          <a:p>
            <a:pPr indent="0" lvl="0" marL="0" marR="0" rtl="0" algn="r">
              <a:spcBef>
                <a:spcPts val="0"/>
              </a:spcBef>
              <a:spcAft>
                <a:spcPts val="0"/>
              </a:spcAft>
              <a:buNone/>
            </a:pPr>
            <a:r>
              <a:rPr lang="en-US" sz="1075">
                <a:solidFill>
                  <a:srgbClr val="DCDCDC"/>
                </a:solidFill>
                <a:latin typeface="Manrope Medium"/>
                <a:ea typeface="Manrope Medium"/>
                <a:cs typeface="Manrope Medium"/>
                <a:sym typeface="Manrope Medium"/>
              </a:rPr>
              <a:t>8</a:t>
            </a:r>
            <a:endParaRPr sz="1075">
              <a:solidFill>
                <a:schemeClr val="dk1"/>
              </a:solidFill>
              <a:latin typeface="Manrope Medium"/>
              <a:ea typeface="Manrope Medium"/>
              <a:cs typeface="Manrope Medium"/>
              <a:sym typeface="Manrope Medium"/>
            </a:endParaRPr>
          </a:p>
        </p:txBody>
      </p:sp>
      <p:sp>
        <p:nvSpPr>
          <p:cNvPr descr="Shape" id="129" name="Google Shape;129;p8"/>
          <p:cNvSpPr/>
          <p:nvPr/>
        </p:nvSpPr>
        <p:spPr>
          <a:xfrm>
            <a:off x="611560" y="628700"/>
            <a:ext cx="8049600" cy="317500"/>
          </a:xfrm>
          <a:prstGeom prst="rect">
            <a:avLst/>
          </a:prstGeom>
          <a:noFill/>
          <a:ln>
            <a:noFill/>
          </a:ln>
        </p:spPr>
        <p:txBody>
          <a:bodyPr anchorCtr="0" anchor="t" bIns="0" lIns="0" spcFirstLastPara="1" rIns="0" wrap="square" tIns="0">
            <a:spAutoFit/>
          </a:bodyPr>
          <a:lstStyle/>
          <a:p>
            <a:pPr indent="-365125" lvl="0" marL="457200" marR="0" rtl="0" algn="l">
              <a:spcBef>
                <a:spcPts val="0"/>
              </a:spcBef>
              <a:spcAft>
                <a:spcPts val="0"/>
              </a:spcAft>
              <a:buClr>
                <a:srgbClr val="FFFFFF"/>
              </a:buClr>
              <a:buSzPts val="2150"/>
              <a:buFont typeface="Manrope Medium"/>
              <a:buChar char="➔"/>
            </a:pPr>
            <a:r>
              <a:rPr b="1" lang="en-US" sz="2150">
                <a:solidFill>
                  <a:srgbClr val="FFFFFF"/>
                </a:solidFill>
                <a:latin typeface="Manrope Medium"/>
                <a:ea typeface="Manrope Medium"/>
                <a:cs typeface="Manrope Medium"/>
                <a:sym typeface="Manrope Medium"/>
              </a:rPr>
              <a:t>Comparison with Other Data Structures</a:t>
            </a:r>
            <a:endParaRPr sz="2150">
              <a:solidFill>
                <a:schemeClr val="dk1"/>
              </a:solidFill>
              <a:latin typeface="Manrope Medium"/>
              <a:ea typeface="Manrope Medium"/>
              <a:cs typeface="Manrope Medium"/>
              <a:sym typeface="Manrope Medium"/>
            </a:endParaRPr>
          </a:p>
        </p:txBody>
      </p:sp>
      <p:grpSp>
        <p:nvGrpSpPr>
          <p:cNvPr descr="Group" id="130" name="Google Shape;130;p8"/>
          <p:cNvGrpSpPr/>
          <p:nvPr/>
        </p:nvGrpSpPr>
        <p:grpSpPr>
          <a:xfrm>
            <a:off x="1641600" y="1310060"/>
            <a:ext cx="6955200" cy="1754161"/>
            <a:chOff x="1641600" y="1310060"/>
            <a:chExt cx="6955200" cy="1754161"/>
          </a:xfrm>
        </p:grpSpPr>
        <p:pic>
          <p:nvPicPr>
            <p:cNvPr descr="Picture" id="131" name="Google Shape;131;p8"/>
            <p:cNvPicPr preferRelativeResize="0"/>
            <p:nvPr/>
          </p:nvPicPr>
          <p:blipFill rotWithShape="1">
            <a:blip r:embed="rId4">
              <a:alphaModFix/>
            </a:blip>
            <a:srcRect b="0" l="16700" r="16699" t="0"/>
            <a:stretch/>
          </p:blipFill>
          <p:spPr>
            <a:xfrm>
              <a:off x="1641600" y="1488150"/>
              <a:ext cx="763200" cy="763200"/>
            </a:xfrm>
            <a:prstGeom prst="roundRect">
              <a:avLst>
                <a:gd fmla="val 4592" name="adj"/>
              </a:avLst>
            </a:prstGeom>
            <a:noFill/>
            <a:ln cap="flat" cmpd="sng" w="9525">
              <a:solidFill>
                <a:srgbClr val="9100FF"/>
              </a:solidFill>
              <a:prstDash val="solid"/>
              <a:round/>
              <a:headEnd len="sm" w="sm" type="none"/>
              <a:tailEnd len="sm" w="sm" type="none"/>
            </a:ln>
          </p:spPr>
        </p:pic>
        <p:sp>
          <p:nvSpPr>
            <p:cNvPr descr="Shape" id="132" name="Google Shape;132;p8"/>
            <p:cNvSpPr/>
            <p:nvPr/>
          </p:nvSpPr>
          <p:spPr>
            <a:xfrm>
              <a:off x="2566800" y="1310060"/>
              <a:ext cx="6030000" cy="317500"/>
            </a:xfrm>
            <a:prstGeom prst="rect">
              <a:avLst/>
            </a:prstGeom>
            <a:noFill/>
            <a:ln>
              <a:noFill/>
            </a:ln>
          </p:spPr>
          <p:txBody>
            <a:bodyPr anchorCtr="0" anchor="b" bIns="0" lIns="0" spcFirstLastPara="1" rIns="0" wrap="square" tIns="0">
              <a:spAutoFit/>
            </a:bodyPr>
            <a:lstStyle/>
            <a:p>
              <a:pPr indent="0" lvl="0" marL="0" marR="0" rtl="0" algn="l">
                <a:spcBef>
                  <a:spcPts val="0"/>
                </a:spcBef>
                <a:spcAft>
                  <a:spcPts val="0"/>
                </a:spcAft>
                <a:buNone/>
              </a:pPr>
              <a:r>
                <a:rPr lang="en-US" sz="2150">
                  <a:solidFill>
                    <a:srgbClr val="FFFFFF"/>
                  </a:solidFill>
                  <a:latin typeface="Manrope Medium"/>
                  <a:ea typeface="Manrope Medium"/>
                  <a:cs typeface="Manrope Medium"/>
                  <a:sym typeface="Manrope Medium"/>
                </a:rPr>
                <a:t>Efficiency comparison</a:t>
              </a:r>
              <a:endParaRPr sz="2150">
                <a:solidFill>
                  <a:schemeClr val="dk1"/>
                </a:solidFill>
                <a:latin typeface="Manrope Medium"/>
                <a:ea typeface="Manrope Medium"/>
                <a:cs typeface="Manrope Medium"/>
                <a:sym typeface="Manrope Medium"/>
              </a:endParaRPr>
            </a:p>
          </p:txBody>
        </p:sp>
        <p:sp>
          <p:nvSpPr>
            <p:cNvPr descr="Shape" id="133" name="Google Shape;133;p8"/>
            <p:cNvSpPr/>
            <p:nvPr/>
          </p:nvSpPr>
          <p:spPr>
            <a:xfrm>
              <a:off x="2566800" y="1771559"/>
              <a:ext cx="6030000" cy="129266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FFFFFF"/>
                  </a:solidFill>
                  <a:latin typeface="Manrope Medium"/>
                  <a:ea typeface="Manrope Medium"/>
                  <a:cs typeface="Manrope Medium"/>
                  <a:sym typeface="Manrope Medium"/>
                </a:rPr>
                <a:t>When comparing data structures, it is important to consider factors such as time complexity, space complexity, and ease of implementation. For example, arrays are efficient in terms of accessing elements by index, but can be inefficient when inserting or deleting elements. On the other hand, linked lists offer better performance for insertion and deletion operations, but may require more memory due to the overhead of storing pointers to the next element. </a:t>
              </a:r>
              <a:endParaRPr sz="1400">
                <a:solidFill>
                  <a:schemeClr val="dk1"/>
                </a:solidFill>
                <a:latin typeface="Manrope Medium"/>
                <a:ea typeface="Manrope Medium"/>
                <a:cs typeface="Manrope Medium"/>
                <a:sym typeface="Manrope Medium"/>
              </a:endParaRPr>
            </a:p>
          </p:txBody>
        </p:sp>
      </p:grpSp>
      <p:grpSp>
        <p:nvGrpSpPr>
          <p:cNvPr descr="Group" id="134" name="Google Shape;134;p8"/>
          <p:cNvGrpSpPr/>
          <p:nvPr/>
        </p:nvGrpSpPr>
        <p:grpSpPr>
          <a:xfrm>
            <a:off x="547200" y="3299960"/>
            <a:ext cx="6955200" cy="1754161"/>
            <a:chOff x="547200" y="3299960"/>
            <a:chExt cx="6955200" cy="1754161"/>
          </a:xfrm>
        </p:grpSpPr>
        <p:pic>
          <p:nvPicPr>
            <p:cNvPr descr="Picture" id="135" name="Google Shape;135;p8"/>
            <p:cNvPicPr preferRelativeResize="0"/>
            <p:nvPr/>
          </p:nvPicPr>
          <p:blipFill rotWithShape="1">
            <a:blip r:embed="rId5">
              <a:alphaModFix/>
            </a:blip>
            <a:srcRect b="0" l="16700" r="16699" t="0"/>
            <a:stretch/>
          </p:blipFill>
          <p:spPr>
            <a:xfrm>
              <a:off x="547200" y="3478050"/>
              <a:ext cx="763200" cy="763200"/>
            </a:xfrm>
            <a:prstGeom prst="roundRect">
              <a:avLst>
                <a:gd fmla="val 4592" name="adj"/>
              </a:avLst>
            </a:prstGeom>
            <a:noFill/>
            <a:ln cap="flat" cmpd="sng" w="9525">
              <a:solidFill>
                <a:srgbClr val="9100FF"/>
              </a:solidFill>
              <a:prstDash val="solid"/>
              <a:round/>
              <a:headEnd len="sm" w="sm" type="none"/>
              <a:tailEnd len="sm" w="sm" type="none"/>
            </a:ln>
          </p:spPr>
        </p:pic>
        <p:sp>
          <p:nvSpPr>
            <p:cNvPr descr="Shape" id="136" name="Google Shape;136;p8"/>
            <p:cNvSpPr/>
            <p:nvPr/>
          </p:nvSpPr>
          <p:spPr>
            <a:xfrm>
              <a:off x="1472400" y="3299960"/>
              <a:ext cx="6030000" cy="317500"/>
            </a:xfrm>
            <a:prstGeom prst="rect">
              <a:avLst/>
            </a:prstGeom>
            <a:noFill/>
            <a:ln>
              <a:noFill/>
            </a:ln>
          </p:spPr>
          <p:txBody>
            <a:bodyPr anchorCtr="0" anchor="b" bIns="0" lIns="0" spcFirstLastPara="1" rIns="0" wrap="square" tIns="0">
              <a:spAutoFit/>
            </a:bodyPr>
            <a:lstStyle/>
            <a:p>
              <a:pPr indent="0" lvl="0" marL="0" marR="0" rtl="0" algn="l">
                <a:spcBef>
                  <a:spcPts val="0"/>
                </a:spcBef>
                <a:spcAft>
                  <a:spcPts val="0"/>
                </a:spcAft>
                <a:buNone/>
              </a:pPr>
              <a:r>
                <a:rPr lang="en-US" sz="2150">
                  <a:solidFill>
                    <a:srgbClr val="FFFFFF"/>
                  </a:solidFill>
                  <a:latin typeface="Manrope Medium"/>
                  <a:ea typeface="Manrope Medium"/>
                  <a:cs typeface="Manrope Medium"/>
                  <a:sym typeface="Manrope Medium"/>
                </a:rPr>
                <a:t>Operational suitability</a:t>
              </a:r>
              <a:endParaRPr sz="2150">
                <a:solidFill>
                  <a:schemeClr val="dk1"/>
                </a:solidFill>
                <a:latin typeface="Manrope Medium"/>
                <a:ea typeface="Manrope Medium"/>
                <a:cs typeface="Manrope Medium"/>
                <a:sym typeface="Manrope Medium"/>
              </a:endParaRPr>
            </a:p>
          </p:txBody>
        </p:sp>
        <p:sp>
          <p:nvSpPr>
            <p:cNvPr descr="Shape" id="137" name="Google Shape;137;p8"/>
            <p:cNvSpPr/>
            <p:nvPr/>
          </p:nvSpPr>
          <p:spPr>
            <a:xfrm>
              <a:off x="1472400" y="3761459"/>
              <a:ext cx="6030000" cy="129266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rgbClr val="FFFFFF"/>
                  </a:solidFill>
                  <a:latin typeface="Manrope Medium"/>
                  <a:ea typeface="Manrope Medium"/>
                  <a:cs typeface="Manrope Medium"/>
                  <a:sym typeface="Manrope Medium"/>
                </a:rPr>
                <a:t>Another important aspect to consider when comparing data structures is their flexibility and suitability for different types of operations. For instance, stacks are ideal for implementing algorithms that require Last In First Out (LIFO) behavior, while queues are better suited for First In First Out (FIFO) operations. Trees, on the other hand, are versatile data structures that can be used to represent hierarchical relationships between elements. </a:t>
              </a:r>
              <a:endParaRPr sz="1400">
                <a:solidFill>
                  <a:schemeClr val="dk1"/>
                </a:solidFill>
                <a:latin typeface="Manrope Medium"/>
                <a:ea typeface="Manrope Medium"/>
                <a:cs typeface="Manrope Medium"/>
                <a:sym typeface="Manrope Medium"/>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grpSp>
        <p:nvGrpSpPr>
          <p:cNvPr descr="Group" id="142" name="Google Shape;142;p9"/>
          <p:cNvGrpSpPr/>
          <p:nvPr/>
        </p:nvGrpSpPr>
        <p:grpSpPr>
          <a:xfrm>
            <a:off x="0" y="0"/>
            <a:ext cx="9144000" cy="5142600"/>
            <a:chOff x="0" y="0"/>
            <a:chExt cx="9144000" cy="5142600"/>
          </a:xfrm>
        </p:grpSpPr>
        <p:pic>
          <p:nvPicPr>
            <p:cNvPr descr="Picture" id="143" name="Google Shape;143;p9"/>
            <p:cNvPicPr preferRelativeResize="0"/>
            <p:nvPr/>
          </p:nvPicPr>
          <p:blipFill rotWithShape="1">
            <a:blip r:embed="rId3">
              <a:alphaModFix/>
            </a:blip>
            <a:srcRect b="0" l="36" r="35" t="0"/>
            <a:stretch/>
          </p:blipFill>
          <p:spPr>
            <a:xfrm>
              <a:off x="0" y="0"/>
              <a:ext cx="9144000" cy="5142600"/>
            </a:xfrm>
            <a:prstGeom prst="rect">
              <a:avLst/>
            </a:prstGeom>
            <a:noFill/>
            <a:ln>
              <a:noFill/>
            </a:ln>
          </p:spPr>
        </p:pic>
        <p:sp>
          <p:nvSpPr>
            <p:cNvPr descr="Shape" id="144" name="Google Shape;144;p9"/>
            <p:cNvSpPr/>
            <p:nvPr/>
          </p:nvSpPr>
          <p:spPr>
            <a:xfrm>
              <a:off x="0" y="0"/>
              <a:ext cx="9144000" cy="5142600"/>
            </a:xfrm>
            <a:prstGeom prst="rect">
              <a:avLst/>
            </a:prstGeom>
            <a:solidFill>
              <a:srgbClr val="000000">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descr="Shape" id="145" name="Google Shape;145;p9"/>
          <p:cNvSpPr/>
          <p:nvPr/>
        </p:nvSpPr>
        <p:spPr>
          <a:xfrm>
            <a:off x="8128799" y="4958400"/>
            <a:ext cx="468000" cy="152400"/>
          </a:xfrm>
          <a:prstGeom prst="rect">
            <a:avLst/>
          </a:prstGeom>
          <a:noFill/>
          <a:ln>
            <a:noFill/>
          </a:ln>
        </p:spPr>
        <p:txBody>
          <a:bodyPr anchorCtr="0" anchor="ctr" bIns="0" lIns="0" spcFirstLastPara="1" rIns="0" wrap="square" tIns="0">
            <a:spAutoFit/>
          </a:bodyPr>
          <a:lstStyle/>
          <a:p>
            <a:pPr indent="0" lvl="0" marL="0" marR="0" rtl="0" algn="r">
              <a:spcBef>
                <a:spcPts val="0"/>
              </a:spcBef>
              <a:spcAft>
                <a:spcPts val="0"/>
              </a:spcAft>
              <a:buNone/>
            </a:pPr>
            <a:r>
              <a:rPr lang="en-US" sz="1075">
                <a:solidFill>
                  <a:srgbClr val="DCDCDC"/>
                </a:solidFill>
                <a:latin typeface="Manrope Medium"/>
                <a:ea typeface="Manrope Medium"/>
                <a:cs typeface="Manrope Medium"/>
                <a:sym typeface="Manrope Medium"/>
              </a:rPr>
              <a:t>9</a:t>
            </a:r>
            <a:endParaRPr sz="1075">
              <a:solidFill>
                <a:schemeClr val="dk1"/>
              </a:solidFill>
              <a:latin typeface="Manrope Medium"/>
              <a:ea typeface="Manrope Medium"/>
              <a:cs typeface="Manrope Medium"/>
              <a:sym typeface="Manrope Medium"/>
            </a:endParaRPr>
          </a:p>
        </p:txBody>
      </p:sp>
      <p:grpSp>
        <p:nvGrpSpPr>
          <p:cNvPr descr="Group" id="146" name="Google Shape;146;p9"/>
          <p:cNvGrpSpPr/>
          <p:nvPr/>
        </p:nvGrpSpPr>
        <p:grpSpPr>
          <a:xfrm>
            <a:off x="547200" y="388570"/>
            <a:ext cx="8049600" cy="2074400"/>
            <a:chOff x="547200" y="388570"/>
            <a:chExt cx="8049600" cy="2074400"/>
          </a:xfrm>
        </p:grpSpPr>
        <p:sp>
          <p:nvSpPr>
            <p:cNvPr descr="Shape" id="147" name="Google Shape;147;p9"/>
            <p:cNvSpPr/>
            <p:nvPr/>
          </p:nvSpPr>
          <p:spPr>
            <a:xfrm>
              <a:off x="547200" y="388570"/>
              <a:ext cx="8049600" cy="1778000"/>
            </a:xfrm>
            <a:prstGeom prst="rect">
              <a:avLst/>
            </a:prstGeom>
            <a:noFill/>
            <a:ln>
              <a:noFill/>
            </a:ln>
          </p:spPr>
          <p:txBody>
            <a:bodyPr anchorCtr="0" anchor="b" bIns="0" lIns="0" spcFirstLastPara="1" rIns="0" wrap="square" tIns="0">
              <a:spAutoFit/>
            </a:bodyPr>
            <a:lstStyle/>
            <a:p>
              <a:pPr indent="-342328" lvl="0" marL="457200" marR="0" rtl="0" algn="l">
                <a:spcBef>
                  <a:spcPts val="0"/>
                </a:spcBef>
                <a:spcAft>
                  <a:spcPts val="0"/>
                </a:spcAft>
                <a:buClr>
                  <a:srgbClr val="FFFFFF"/>
                </a:buClr>
                <a:buSzPts val="1791"/>
                <a:buFont typeface="Manrope Medium"/>
                <a:buChar char="★"/>
              </a:pPr>
              <a:r>
                <a:t/>
              </a:r>
              <a:endParaRPr sz="1791">
                <a:solidFill>
                  <a:srgbClr val="FFFFFF"/>
                </a:solidFill>
                <a:latin typeface="Manrope Medium"/>
                <a:ea typeface="Manrope Medium"/>
                <a:cs typeface="Manrope Medium"/>
                <a:sym typeface="Manrope Medium"/>
              </a:endParaRPr>
            </a:p>
            <a:p>
              <a:pPr indent="-342328" lvl="0" marL="457200" marR="0" rtl="0" algn="l">
                <a:spcBef>
                  <a:spcPts val="0"/>
                </a:spcBef>
                <a:spcAft>
                  <a:spcPts val="0"/>
                </a:spcAft>
                <a:buClr>
                  <a:srgbClr val="FFFFFF"/>
                </a:buClr>
                <a:buSzPts val="1791"/>
                <a:buFont typeface="Manrope Medium"/>
                <a:buChar char="★"/>
              </a:pPr>
              <a:r>
                <a:t/>
              </a:r>
              <a:endParaRPr sz="1791">
                <a:solidFill>
                  <a:srgbClr val="FFFFFF"/>
                </a:solidFill>
                <a:latin typeface="Manrope Medium"/>
                <a:ea typeface="Manrope Medium"/>
                <a:cs typeface="Manrope Medium"/>
                <a:sym typeface="Manrope Medium"/>
              </a:endParaRPr>
            </a:p>
            <a:p>
              <a:pPr indent="-342328" lvl="0" marL="457200" marR="0" rtl="0" algn="l">
                <a:spcBef>
                  <a:spcPts val="0"/>
                </a:spcBef>
                <a:spcAft>
                  <a:spcPts val="0"/>
                </a:spcAft>
                <a:buClr>
                  <a:srgbClr val="FFFFFF"/>
                </a:buClr>
                <a:buSzPts val="1791"/>
                <a:buFont typeface="Manrope Medium"/>
                <a:buChar char="★"/>
              </a:pPr>
              <a:r>
                <a:rPr lang="en-US" sz="1791">
                  <a:solidFill>
                    <a:srgbClr val="FFFFFF"/>
                  </a:solidFill>
                  <a:latin typeface="Manrope Medium"/>
                  <a:ea typeface="Manrope Medium"/>
                  <a:cs typeface="Manrope Medium"/>
                  <a:sym typeface="Manrope Medium"/>
                </a:rPr>
                <a:t>Challenges in Graph Data Structures</a:t>
              </a:r>
              <a:endParaRPr sz="1791">
                <a:solidFill>
                  <a:schemeClr val="dk1"/>
                </a:solidFill>
                <a:latin typeface="Manrope Medium"/>
                <a:ea typeface="Manrope Medium"/>
                <a:cs typeface="Manrope Medium"/>
                <a:sym typeface="Manrope Medium"/>
              </a:endParaRPr>
            </a:p>
            <a:p>
              <a:pPr indent="0" lvl="0" marL="0" marR="0" rtl="0" algn="l">
                <a:spcBef>
                  <a:spcPts val="0"/>
                </a:spcBef>
                <a:spcAft>
                  <a:spcPts val="0"/>
                </a:spcAft>
                <a:buNone/>
              </a:pPr>
              <a:r>
                <a:t/>
              </a:r>
              <a:endParaRPr sz="1791">
                <a:solidFill>
                  <a:schemeClr val="dk1"/>
                </a:solidFill>
                <a:latin typeface="Manrope Medium"/>
                <a:ea typeface="Manrope Medium"/>
                <a:cs typeface="Manrope Medium"/>
                <a:sym typeface="Manrope Medium"/>
              </a:endParaRPr>
            </a:p>
            <a:p>
              <a:pPr indent="0" lvl="0" marL="0" marR="0" rtl="0" algn="l">
                <a:spcBef>
                  <a:spcPts val="0"/>
                </a:spcBef>
                <a:spcAft>
                  <a:spcPts val="0"/>
                </a:spcAft>
                <a:buNone/>
              </a:pPr>
              <a:r>
                <a:rPr lang="en-US" sz="1791">
                  <a:solidFill>
                    <a:srgbClr val="FFFFFF"/>
                  </a:solidFill>
                  <a:latin typeface="Manrope Medium"/>
                  <a:ea typeface="Manrope Medium"/>
                  <a:cs typeface="Manrope Medium"/>
                  <a:sym typeface="Manrope Medium"/>
                </a:rPr>
                <a:t>Complexity: Managing large graphs can be computationally intensive.</a:t>
              </a:r>
              <a:endParaRPr sz="1791">
                <a:solidFill>
                  <a:schemeClr val="dk1"/>
                </a:solidFill>
                <a:latin typeface="Manrope Medium"/>
                <a:ea typeface="Manrope Medium"/>
                <a:cs typeface="Manrope Medium"/>
                <a:sym typeface="Manrope Medium"/>
              </a:endParaRPr>
            </a:p>
            <a:p>
              <a:pPr indent="0" lvl="0" marL="0" marR="0" rtl="0" algn="l">
                <a:spcBef>
                  <a:spcPts val="0"/>
                </a:spcBef>
                <a:spcAft>
                  <a:spcPts val="0"/>
                </a:spcAft>
                <a:buNone/>
              </a:pPr>
              <a:r>
                <a:t/>
              </a:r>
              <a:endParaRPr sz="1791">
                <a:solidFill>
                  <a:schemeClr val="dk1"/>
                </a:solidFill>
                <a:latin typeface="Manrope Medium"/>
                <a:ea typeface="Manrope Medium"/>
                <a:cs typeface="Manrope Medium"/>
                <a:sym typeface="Manrope Medium"/>
              </a:endParaRPr>
            </a:p>
            <a:p>
              <a:pPr indent="0" lvl="0" marL="0" marR="0" rtl="0" algn="l">
                <a:spcBef>
                  <a:spcPts val="0"/>
                </a:spcBef>
                <a:spcAft>
                  <a:spcPts val="0"/>
                </a:spcAft>
                <a:buNone/>
              </a:pPr>
              <a:r>
                <a:rPr lang="en-US" sz="1791">
                  <a:solidFill>
                    <a:srgbClr val="FFFFFF"/>
                  </a:solidFill>
                  <a:latin typeface="Manrope Medium"/>
                  <a:ea typeface="Manrope Medium"/>
                  <a:cs typeface="Manrope Medium"/>
                  <a:sym typeface="Manrope Medium"/>
                </a:rPr>
                <a:t>Storage: Efficiently storing large graphs with varying densities.</a:t>
              </a:r>
              <a:endParaRPr sz="1791">
                <a:solidFill>
                  <a:schemeClr val="dk1"/>
                </a:solidFill>
                <a:latin typeface="Manrope Medium"/>
                <a:ea typeface="Manrope Medium"/>
                <a:cs typeface="Manrope Medium"/>
                <a:sym typeface="Manrope Medium"/>
              </a:endParaRPr>
            </a:p>
            <a:p>
              <a:pPr indent="0" lvl="0" marL="0" marR="0" rtl="0" algn="l">
                <a:spcBef>
                  <a:spcPts val="0"/>
                </a:spcBef>
                <a:spcAft>
                  <a:spcPts val="0"/>
                </a:spcAft>
                <a:buNone/>
              </a:pPr>
              <a:r>
                <a:t/>
              </a:r>
              <a:endParaRPr sz="1791">
                <a:solidFill>
                  <a:schemeClr val="dk1"/>
                </a:solidFill>
                <a:latin typeface="Manrope Medium"/>
                <a:ea typeface="Manrope Medium"/>
                <a:cs typeface="Manrope Medium"/>
                <a:sym typeface="Manrope Medium"/>
              </a:endParaRPr>
            </a:p>
            <a:p>
              <a:pPr indent="0" lvl="0" marL="0" marR="0" rtl="0" algn="l">
                <a:spcBef>
                  <a:spcPts val="0"/>
                </a:spcBef>
                <a:spcAft>
                  <a:spcPts val="0"/>
                </a:spcAft>
                <a:buNone/>
              </a:pPr>
              <a:r>
                <a:rPr lang="en-US" sz="1791">
                  <a:solidFill>
                    <a:srgbClr val="FFFFFF"/>
                  </a:solidFill>
                  <a:latin typeface="Manrope Medium"/>
                  <a:ea typeface="Manrope Medium"/>
                  <a:cs typeface="Manrope Medium"/>
                  <a:sym typeface="Manrope Medium"/>
                </a:rPr>
                <a:t>Dynamic Updates: Handling changes in real-time (adding/removing vertices/edges).</a:t>
              </a:r>
              <a:endParaRPr sz="1791">
                <a:solidFill>
                  <a:schemeClr val="dk1"/>
                </a:solidFill>
                <a:latin typeface="Manrope Medium"/>
                <a:ea typeface="Manrope Medium"/>
                <a:cs typeface="Manrope Medium"/>
                <a:sym typeface="Manrope Medium"/>
              </a:endParaRPr>
            </a:p>
          </p:txBody>
        </p:sp>
        <p:sp>
          <p:nvSpPr>
            <p:cNvPr descr="Shape" id="148" name="Google Shape;148;p9"/>
            <p:cNvSpPr/>
            <p:nvPr/>
          </p:nvSpPr>
          <p:spPr>
            <a:xfrm>
              <a:off x="547200" y="2310570"/>
              <a:ext cx="804960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75">
                  <a:solidFill>
                    <a:srgbClr val="FFFFFF"/>
                  </a:solidFill>
                  <a:latin typeface="Manrope Medium"/>
                  <a:ea typeface="Manrope Medium"/>
                  <a:cs typeface="Manrope Medium"/>
                  <a:sym typeface="Manrope Medium"/>
                </a:rPr>
                <a:t>..</a:t>
              </a:r>
              <a:endParaRPr sz="1075">
                <a:solidFill>
                  <a:schemeClr val="dk1"/>
                </a:solidFill>
                <a:latin typeface="Manrope Medium"/>
                <a:ea typeface="Manrope Medium"/>
                <a:cs typeface="Manrope Medium"/>
                <a:sym typeface="Manrope Medium"/>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2024-09-24T18:03:12Z</dcterms:created>
  <dc:creator>RMX3201</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00f50b2bab6146a395e2e428b510675d</vt:lpwstr>
  </property>
</Properties>
</file>